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2" r:id="rId7"/>
    <p:sldId id="261" r:id="rId8"/>
  </p:sldIdLst>
  <p:sldSz cx="14630400" cy="8229600"/>
  <p:notesSz cx="8229600" cy="14630400"/>
  <p:embeddedFontLst>
    <p:embeddedFont>
      <p:font typeface="Calibri" panose="020F0502020204030204" pitchFamily="34" charset="0"/>
      <p:regular r:id="rId10"/>
      <p:bold r:id="rId11"/>
      <p:italic r:id="rId12"/>
      <p:boldItalic r:id="rId13"/>
    </p:embeddedFont>
    <p:embeddedFont>
      <p:font typeface="Merriweather" pitchFamily="2" charset="77"/>
      <p:regular r:id="rId14"/>
      <p:bold r:id="rId15"/>
      <p:italic r:id="rId16"/>
      <p:boldItalic r:id="rId17"/>
    </p:embeddedFont>
  </p:embeddedFontLst>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821AFBA-D514-EE2B-65CE-23438B8C6764}" name="נרג'יס אבו רביעה" initials="" userId="S::NarjesA@live.achva.ac.il::69f5c95c-40a7-46a9-845f-fcc8baa4c9c0"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D848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70986"/>
  </p:normalViewPr>
  <p:slideViewPr>
    <p:cSldViewPr snapToGrid="0" snapToObjects="1">
      <p:cViewPr varScale="1">
        <p:scale>
          <a:sx n="62" d="100"/>
          <a:sy n="62" d="100"/>
        </p:scale>
        <p:origin x="1488"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microsoft.com/office/2018/10/relationships/authors" Target="author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295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אני </a:t>
            </a:r>
            <a:r>
              <a:rPr lang="he-IL" dirty="0" err="1"/>
              <a:t>נרג׳ס</a:t>
            </a:r>
            <a:r>
              <a:rPr lang="he-IL" dirty="0"/>
              <a:t> אבו רביעה טכנאית מעבדה רפואית סטודנטית ל </a:t>
            </a:r>
            <a:r>
              <a:rPr lang="en-US" dirty="0"/>
              <a:t>QA automation </a:t>
            </a:r>
            <a:r>
              <a:rPr lang="he-IL" dirty="0" err="1"/>
              <a:t>באת׳ר</a:t>
            </a:r>
            <a:endParaRPr lang="he-IL" dirty="0"/>
          </a:p>
          <a:p>
            <a:pPr algn="r" rtl="1"/>
            <a:r>
              <a:rPr lang="he-IL" dirty="0"/>
              <a:t>אציג לכם </a:t>
            </a:r>
            <a:r>
              <a:rPr lang="he-IL" dirty="0" err="1"/>
              <a:t>הפרוייקט</a:t>
            </a:r>
            <a:r>
              <a:rPr lang="he-IL" dirty="0"/>
              <a:t> שלי שמבצע  בדיקות האוטומציה שעל אתר בנקאי שנקרא </a:t>
            </a:r>
            <a:r>
              <a:rPr lang="he-IL" dirty="0" err="1"/>
              <a:t>parabank</a:t>
            </a:r>
            <a:r>
              <a:rPr lang="en-US" dirty="0"/>
              <a:t>
</a:t>
            </a:r>
            <a:r>
              <a:rPr lang="en-US" dirty="0" err="1"/>
              <a:t>ע</a:t>
            </a:r>
            <a:r>
              <a:rPr lang="he-IL" dirty="0" err="1"/>
              <a:t>ם</a:t>
            </a:r>
            <a:r>
              <a:rPr lang="he-IL" dirty="0"/>
              <a:t> תשוקה לפיתוח פתרונות בדיקה אמינים ויעילים לאתרים</a:t>
            </a:r>
            <a:r>
              <a:rPr lang="en-US" dirty="0"/>
              <a:t>
</a:t>
            </a:r>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err="1"/>
              <a:t>תחום:בדיקות</a:t>
            </a:r>
            <a:r>
              <a:rPr lang="he-IL" dirty="0"/>
              <a:t> </a:t>
            </a:r>
            <a:r>
              <a:rPr lang="he-IL" dirty="0" err="1"/>
              <a:t>אוטומציות</a:t>
            </a:r>
            <a:r>
              <a:rPr lang="he-IL" dirty="0"/>
              <a:t> לאתר </a:t>
            </a:r>
            <a:r>
              <a:rPr lang="he-IL" dirty="0" err="1"/>
              <a:t>פאראבנק</a:t>
            </a:r>
            <a:r>
              <a:rPr lang="he-IL" dirty="0"/>
              <a:t> שמכסים פעולות בנקאיות ובדיקת תאימות של דפדפני כרום </a:t>
            </a:r>
            <a:r>
              <a:rPr lang="he-IL" dirty="0" err="1"/>
              <a:t>ופיירפוקס</a:t>
            </a:r>
            <a:r>
              <a:rPr lang="he-IL" dirty="0"/>
              <a:t> ושימוש </a:t>
            </a:r>
            <a:r>
              <a:rPr lang="he-IL" dirty="0" err="1"/>
              <a:t>בסיליניום</a:t>
            </a:r>
            <a:r>
              <a:rPr lang="he-IL" dirty="0"/>
              <a:t> </a:t>
            </a:r>
            <a:r>
              <a:rPr lang="he-IL" dirty="0" err="1"/>
              <a:t>ופייטסט</a:t>
            </a:r>
            <a:endParaRPr lang="he-IL" dirty="0"/>
          </a:p>
          <a:p>
            <a:pPr algn="r" rtl="1"/>
            <a:r>
              <a:rPr lang="he-IL" dirty="0"/>
              <a:t>מטרות: המטרה היא לייצר בדיקות </a:t>
            </a:r>
            <a:r>
              <a:rPr lang="he-IL" dirty="0" err="1"/>
              <a:t>מודולריות,אמינות</a:t>
            </a:r>
            <a:r>
              <a:rPr lang="he-IL" dirty="0"/>
              <a:t> ובדיקות לשימוש חוזר המבטיחות תאימות פונקציונלית בין דפדפנים שמספקות תיעוד תוצאות ברור </a:t>
            </a:r>
          </a:p>
          <a:p>
            <a:pPr algn="r" rtl="1"/>
            <a:r>
              <a:rPr lang="he-IL" dirty="0"/>
              <a:t>הטבות :שיפור איכות המוצר על ידי זיהוי בעיות  מוקדם ותאימות </a:t>
            </a:r>
            <a:r>
              <a:rPr lang="he-IL" dirty="0" err="1"/>
              <a:t>לחווית</a:t>
            </a:r>
            <a:r>
              <a:rPr lang="he-IL" dirty="0"/>
              <a:t> משתמש</a:t>
            </a:r>
          </a:p>
          <a:p>
            <a:pPr algn="r" rtl="1"/>
            <a:endParaRPr lang="he-IL" dirty="0"/>
          </a:p>
          <a:p>
            <a:pPr algn="r" rtl="1"/>
            <a:endParaRPr lang="he-IL" dirty="0"/>
          </a:p>
          <a:p>
            <a:pPr algn="r" rtl="1"/>
            <a:r>
              <a:rPr lang="he-IL" b="1" dirty="0"/>
              <a:t>בדיקות מודולריות</a:t>
            </a:r>
            <a:r>
              <a:rPr lang="he-IL" dirty="0"/>
              <a:t> הן שיטת בדיקה שבה נבדקים חלקים נפרדים של המערכת (מודולים) בנפרד, לפני שמחברים אותם יחד למערכת מלאה.</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err="1"/>
              <a:t>תאימןת</a:t>
            </a:r>
            <a:r>
              <a:rPr lang="he-IL" dirty="0"/>
              <a:t> דפדפנים: בוצעו בדיקות בשני דפדפנים כדי להבטיח פונקציונליות עקבית וחווית משתמש בפלטפורמות שונות</a:t>
            </a:r>
          </a:p>
          <a:p>
            <a:pPr marL="0" algn="r" defTabSz="914400" rtl="1" eaLnBrk="1" latinLnBrk="0" hangingPunct="1"/>
            <a:r>
              <a:rPr lang="he-IL" dirty="0"/>
              <a:t>בדיקת </a:t>
            </a:r>
            <a:r>
              <a:rPr lang="he-IL" dirty="0" err="1"/>
              <a:t>automation</a:t>
            </a:r>
            <a:r>
              <a:rPr lang="he-IL" dirty="0"/>
              <a:t> </a:t>
            </a:r>
            <a:r>
              <a:rPr lang="he-IL" dirty="0" err="1"/>
              <a:t>framework</a:t>
            </a:r>
            <a:r>
              <a:rPr lang="he-IL" dirty="0"/>
              <a:t> :השתמשתי בגישת בדיקה היברידית המשלבת </a:t>
            </a:r>
            <a:r>
              <a:rPr lang="he-IL" dirty="0" err="1"/>
              <a:t>סיליניום</a:t>
            </a:r>
            <a:r>
              <a:rPr lang="he-IL" dirty="0"/>
              <a:t> </a:t>
            </a:r>
            <a:r>
              <a:rPr lang="he-IL" dirty="0" err="1"/>
              <a:t>ופייטסט</a:t>
            </a:r>
            <a:r>
              <a:rPr lang="he-IL" dirty="0"/>
              <a:t> בעקבות פרדיגמת התכנות מונחה עצמים שיטת מונחה עצמים (</a:t>
            </a:r>
            <a:r>
              <a:rPr lang="en-GB" dirty="0"/>
              <a:t>OOP </a:t>
            </a:r>
            <a:r>
              <a:rPr lang="he-IL" dirty="0"/>
              <a:t>היא גישה לתכנות שבה התוכנה מאורגנת כקבוצות של אובייקטים, כל אחד מהם מכיל נתונים ופונקציות שמבצעות פעולות עליהם.).                                                    לעצירת מקרי בדיקה </a:t>
            </a:r>
            <a:r>
              <a:rPr lang="he-IL" dirty="0" err="1"/>
              <a:t>מודולרים</a:t>
            </a:r>
            <a:r>
              <a:rPr lang="he-IL" dirty="0"/>
              <a:t> וניתנים לשימוש חוזר</a:t>
            </a:r>
          </a:p>
          <a:p>
            <a:pPr marL="0" algn="r" defTabSz="914400" rtl="1" eaLnBrk="1" latinLnBrk="0" hangingPunct="1"/>
            <a:r>
              <a:rPr lang="he-IL" dirty="0"/>
              <a:t>תרחישי בדיקה : </a:t>
            </a:r>
            <a:r>
              <a:rPr lang="he-IL" dirty="0" err="1"/>
              <a:t>עישתי</a:t>
            </a:r>
            <a:r>
              <a:rPr lang="he-IL" dirty="0"/>
              <a:t> שבע תרחישי בדיקה שבכל תרחיש ביצעתי חמש בדיקות שונות</a:t>
            </a:r>
          </a:p>
          <a:p>
            <a:pPr marL="0" algn="r" defTabSz="914400" rtl="1" eaLnBrk="1" latinLnBrk="0" hangingPunct="1"/>
            <a:r>
              <a:rPr lang="en-GB" dirty="0"/>
              <a:t>Object-Oriented Programming</a:t>
            </a:r>
            <a:endParaRPr lang="he-IL" dirty="0"/>
          </a:p>
          <a:p>
            <a:pPr marL="0" algn="r" defTabSz="914400" rtl="1" eaLnBrk="1" latinLnBrk="0" hangingPunct="1"/>
            <a:endParaRPr lang="he-IL" dirty="0"/>
          </a:p>
          <a:p>
            <a:pPr marL="0" algn="r" defTabSz="914400" rtl="1" eaLnBrk="1" latinLnBrk="0" hangingPunct="1"/>
            <a:r>
              <a:rPr lang="he-IL" b="1" dirty="0"/>
              <a:t>בדיקה מודולרית</a:t>
            </a:r>
            <a:r>
              <a:rPr lang="he-IL" dirty="0"/>
              <a:t> היא שיטה שבה מערכת נבדקת על ידי חיבור ובדיקה של רכיבים או מודולים עצמאיים בנפרד, כדי לאתר בעיות בכל חלק של המערכת.</a:t>
            </a:r>
          </a:p>
          <a:p>
            <a:pPr marL="0" algn="r" defTabSz="914400" rtl="1" eaLnBrk="1" latinLnBrk="0" hangingPunct="1"/>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a:t>1.סיליניום : נבחר בשל היכולות החזקות שלו </a:t>
            </a:r>
            <a:r>
              <a:rPr lang="he-IL" dirty="0" err="1"/>
              <a:t>באטומציה</a:t>
            </a:r>
            <a:r>
              <a:rPr lang="he-IL" dirty="0"/>
              <a:t> של אינטראקציות ותאימות עם דפדפני כרום </a:t>
            </a:r>
            <a:r>
              <a:rPr lang="he-IL" dirty="0" err="1"/>
              <a:t>פיירפוקס</a:t>
            </a:r>
            <a:endParaRPr lang="he-IL" dirty="0"/>
          </a:p>
          <a:p>
            <a:pPr marL="0" algn="r" defTabSz="914400" rtl="1" eaLnBrk="1" latinLnBrk="0" hangingPunct="1"/>
            <a:r>
              <a:rPr lang="he-IL" dirty="0"/>
              <a:t>2. </a:t>
            </a:r>
            <a:r>
              <a:rPr lang="he-IL" dirty="0" err="1"/>
              <a:t>פייטסט</a:t>
            </a:r>
            <a:r>
              <a:rPr lang="he-IL" dirty="0"/>
              <a:t> מספק מסגרת בדיקות גמישה ומקיפה לכתיבה וניהול של מקרי בדיקה עם תכונות כמו בדיקות מונעות נתונים(שיטת בדיקה אוטומטית שבה הבדיקות מתבצעות עם סטים שונים של נתונים חיצוניים כדי לבדוק תרחישים) והרצה במקביל</a:t>
            </a:r>
          </a:p>
          <a:p>
            <a:pPr marL="0" algn="r" defTabSz="914400" rtl="1" eaLnBrk="1" latinLnBrk="0" hangingPunct="1"/>
            <a:r>
              <a:rPr lang="he-IL" dirty="0"/>
              <a:t>3. </a:t>
            </a:r>
            <a:r>
              <a:rPr lang="he-IL" dirty="0" err="1"/>
              <a:t>סיליניום</a:t>
            </a:r>
            <a:r>
              <a:rPr lang="he-IL" dirty="0"/>
              <a:t> אי די אי : השתמשתי בו לצורך יצירת בדיקות מהירות והקלטת סקריפטים </a:t>
            </a:r>
            <a:r>
              <a:rPr lang="he-IL" dirty="0" err="1"/>
              <a:t>והסיליום</a:t>
            </a:r>
            <a:r>
              <a:rPr lang="he-IL" dirty="0"/>
              <a:t> אי די אי משלים את </a:t>
            </a:r>
            <a:r>
              <a:rPr lang="en-US" dirty="0"/>
              <a:t>automation </a:t>
            </a:r>
            <a:r>
              <a:rPr lang="en-US" dirty="0" err="1"/>
              <a:t>framwork</a:t>
            </a:r>
            <a:r>
              <a:rPr lang="he-IL" dirty="0"/>
              <a:t> עם ממשק אינטואיטיבי</a:t>
            </a:r>
          </a:p>
          <a:p>
            <a:pPr marL="0" algn="r" defTabSz="914400" rtl="1" eaLnBrk="1" latinLnBrk="0" hangingPunct="1"/>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a:t>1. </a:t>
            </a:r>
            <a:r>
              <a:rPr lang="en-US" dirty="0"/>
              <a:t>User interface: </a:t>
            </a:r>
            <a:r>
              <a:rPr lang="he-IL" dirty="0"/>
              <a:t> מייצג את החלק במערכת שבו המשתמשים מתקשרים ישירות עם המערכת</a:t>
            </a:r>
          </a:p>
          <a:p>
            <a:pPr marL="0" algn="r" defTabSz="914400" rtl="1" eaLnBrk="1" latinLnBrk="0" hangingPunct="1"/>
            <a:r>
              <a:rPr lang="he-IL" dirty="0"/>
              <a:t>2. </a:t>
            </a:r>
            <a:r>
              <a:rPr lang="en-US" dirty="0"/>
              <a:t>Basins :</a:t>
            </a:r>
            <a:r>
              <a:rPr lang="he-IL" dirty="0"/>
              <a:t>שכבה זו מכילה את הלוגיקה המרכזית של המערכת האחראית לעיבוד נתונים אכיפת כללים וקבלת החלטות</a:t>
            </a:r>
          </a:p>
          <a:p>
            <a:pPr marL="0" algn="r" defTabSz="914400" rtl="1" eaLnBrk="1" latinLnBrk="0" hangingPunct="1"/>
            <a:r>
              <a:rPr lang="he-IL" dirty="0"/>
              <a:t>3. </a:t>
            </a:r>
            <a:r>
              <a:rPr lang="he-IL" dirty="0" err="1"/>
              <a:t>דאטא</a:t>
            </a:r>
            <a:r>
              <a:rPr lang="he-IL" dirty="0"/>
              <a:t> </a:t>
            </a:r>
            <a:r>
              <a:rPr lang="he-IL" dirty="0" err="1"/>
              <a:t>אקסיס</a:t>
            </a:r>
            <a:r>
              <a:rPr lang="he-IL" dirty="0"/>
              <a:t> לאיר : שכבה מטפלת </a:t>
            </a:r>
            <a:r>
              <a:rPr lang="he-IL" dirty="0" err="1"/>
              <a:t>באינראקציות</a:t>
            </a:r>
            <a:r>
              <a:rPr lang="he-IL" dirty="0"/>
              <a:t> מאובטחות עם </a:t>
            </a:r>
            <a:r>
              <a:rPr lang="he-IL" dirty="0" err="1"/>
              <a:t>הדאטאבייס</a:t>
            </a:r>
            <a:endParaRPr lang="he-IL" dirty="0"/>
          </a:p>
          <a:p>
            <a:pPr marL="0" algn="r" defTabSz="914400" rtl="1" eaLnBrk="1" latinLnBrk="0" hangingPunct="1"/>
            <a:r>
              <a:rPr lang="he-IL" dirty="0"/>
              <a:t>4: </a:t>
            </a:r>
            <a:r>
              <a:rPr lang="he-IL" dirty="0" err="1"/>
              <a:t>דאטא</a:t>
            </a:r>
            <a:r>
              <a:rPr lang="he-IL" dirty="0"/>
              <a:t> </a:t>
            </a:r>
            <a:r>
              <a:rPr lang="he-IL" dirty="0" err="1"/>
              <a:t>בייס</a:t>
            </a:r>
            <a:r>
              <a:rPr lang="he-IL" dirty="0"/>
              <a:t> מאחסן כל המידע הבנקאי הקריטי</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73050" y="1828800"/>
            <a:ext cx="8775700" cy="4937125"/>
          </a:xfrm>
          <a:prstGeom prst="rect">
            <a:avLst/>
          </a:prstGeom>
          <a:noFill/>
          <a:ln w="12700">
            <a:solidFill>
              <a:prstClr val="black"/>
            </a:solidFill>
          </a:ln>
        </p:spPr>
      </p:sp>
      <p:sp>
        <p:nvSpPr>
          <p:cNvPr id="3" name="Notes Placeholder 2"/>
          <p:cNvSpPr>
            <a:spLocks noGrp="1"/>
          </p:cNvSpPr>
          <p:nvPr>
            <p:ph type="body" idx="1"/>
          </p:nvPr>
        </p:nvSpPr>
        <p:spPr>
          <a:xfrm>
            <a:off x="822325" y="7040563"/>
            <a:ext cx="6584950" cy="5761037"/>
          </a:xfrm>
          <a:prstGeom prst="rect">
            <a:avLst/>
          </a:prstGeom>
        </p:spPr>
        <p:txBody>
          <a:bodyPr/>
          <a:lstStyle/>
          <a:p>
            <a:endParaRPr lang="en-IL" dirty="0"/>
          </a:p>
        </p:txBody>
      </p:sp>
    </p:spTree>
    <p:extLst>
      <p:ext uri="{BB962C8B-B14F-4D97-AF65-F5344CB8AC3E}">
        <p14:creationId xmlns:p14="http://schemas.microsoft.com/office/powerpoint/2010/main" val="18968003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991314"/>
            <a:ext cx="7416403" cy="3193256"/>
          </a:xfrm>
          <a:prstGeom prst="rect">
            <a:avLst/>
          </a:prstGeom>
          <a:noFill/>
          <a:ln/>
        </p:spPr>
        <p:txBody>
          <a:bodyPr wrap="square" lIns="0" tIns="0" rIns="0" bIns="0" rtlCol="0" anchor="t"/>
          <a:lstStyle/>
          <a:p>
            <a:pPr marL="0" indent="0">
              <a:lnSpc>
                <a:spcPts val="8350"/>
              </a:lnSpc>
              <a:buNone/>
            </a:pPr>
            <a:r>
              <a:rPr lang="en-US" sz="6700" dirty="0">
                <a:solidFill>
                  <a:srgbClr val="F5F0F0"/>
                </a:solidFill>
                <a:latin typeface="Merriweather" pitchFamily="34" charset="0"/>
                <a:ea typeface="Merriweather" pitchFamily="34" charset="-122"/>
                <a:cs typeface="Merriweather" pitchFamily="34" charset="-120"/>
              </a:rPr>
              <a:t>QA Automation for Banking website </a:t>
            </a:r>
            <a:r>
              <a:rPr lang="en-US" sz="3200" b="1" dirty="0">
                <a:solidFill>
                  <a:srgbClr val="F5F0F0"/>
                </a:solidFill>
                <a:latin typeface="Merriweather" pitchFamily="34" charset="0"/>
                <a:ea typeface="Merriweather" pitchFamily="34" charset="-122"/>
                <a:cs typeface="Merriweather" pitchFamily="34" charset="-120"/>
              </a:rPr>
              <a:t>(Parabank)</a:t>
            </a:r>
            <a:endParaRPr lang="en-US" sz="3200" b="1" dirty="0"/>
          </a:p>
        </p:txBody>
      </p:sp>
      <p:sp>
        <p:nvSpPr>
          <p:cNvPr id="4" name="Text 1"/>
          <p:cNvSpPr/>
          <p:nvPr/>
        </p:nvSpPr>
        <p:spPr>
          <a:xfrm>
            <a:off x="863798" y="4554736"/>
            <a:ext cx="7416403" cy="1974056"/>
          </a:xfrm>
          <a:prstGeom prst="rect">
            <a:avLst/>
          </a:prstGeom>
          <a:noFill/>
          <a:ln/>
        </p:spPr>
        <p:txBody>
          <a:bodyPr wrap="square" lIns="0" tIns="0" rIns="0" bIns="0" rtlCol="0" anchor="t"/>
          <a:lstStyle/>
          <a:p>
            <a:pPr marL="0" indent="0">
              <a:lnSpc>
                <a:spcPts val="3100"/>
              </a:lnSpc>
              <a:buNone/>
            </a:pPr>
            <a:r>
              <a:rPr lang="en-GB" sz="2000" dirty="0">
                <a:solidFill>
                  <a:schemeClr val="bg1"/>
                </a:solidFill>
                <a:latin typeface="Merriweather" pitchFamily="2" charset="77"/>
              </a:rPr>
              <a:t>Hello! I’m Narjes Abu Rabia, a medical lab technician and a QA automation student at  Athar, with a strong passion for developing reliable and efficient testing solutions for </a:t>
            </a:r>
            <a:r>
              <a:rPr lang="en-US" sz="2000" dirty="0">
                <a:solidFill>
                  <a:schemeClr val="bg1"/>
                </a:solidFill>
                <a:latin typeface="Merriweather" pitchFamily="2" charset="77"/>
              </a:rPr>
              <a:t>websites .</a:t>
            </a:r>
            <a:endParaRPr lang="en-US" sz="19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3165" y="945833"/>
            <a:ext cx="5619750" cy="702469"/>
          </a:xfrm>
          <a:prstGeom prst="rect">
            <a:avLst/>
          </a:prstGeom>
          <a:noFill/>
          <a:ln/>
        </p:spPr>
        <p:txBody>
          <a:bodyPr wrap="none" lIns="0" tIns="0" rIns="0" bIns="0" rtlCol="0" anchor="t"/>
          <a:lstStyle/>
          <a:p>
            <a:pPr marL="0" indent="0">
              <a:lnSpc>
                <a:spcPts val="5500"/>
              </a:lnSpc>
              <a:buNone/>
            </a:pPr>
            <a:r>
              <a:rPr lang="en-US" sz="4400" dirty="0">
                <a:solidFill>
                  <a:srgbClr val="F5F0F0"/>
                </a:solidFill>
                <a:latin typeface="Merriweather" pitchFamily="34" charset="0"/>
                <a:ea typeface="Merriweather" pitchFamily="34" charset="-122"/>
                <a:cs typeface="Merriweather" pitchFamily="34" charset="-120"/>
              </a:rPr>
              <a:t>Project Overview</a:t>
            </a:r>
            <a:endParaRPr lang="en-US" sz="4400" dirty="0"/>
          </a:p>
        </p:txBody>
      </p:sp>
      <p:sp>
        <p:nvSpPr>
          <p:cNvPr id="4" name="Shape 1"/>
          <p:cNvSpPr/>
          <p:nvPr/>
        </p:nvSpPr>
        <p:spPr>
          <a:xfrm>
            <a:off x="5706129" y="2154078"/>
            <a:ext cx="505778" cy="505778"/>
          </a:xfrm>
          <a:prstGeom prst="roundRect">
            <a:avLst>
              <a:gd name="adj" fmla="val 18667"/>
            </a:avLst>
          </a:prstGeom>
          <a:solidFill>
            <a:srgbClr val="003180"/>
          </a:solidFill>
          <a:ln w="7620">
            <a:solidFill>
              <a:srgbClr val="194A99"/>
            </a:solidFill>
            <a:prstDash val="solid"/>
          </a:ln>
        </p:spPr>
      </p:sp>
      <p:sp>
        <p:nvSpPr>
          <p:cNvPr id="5" name="Text 2"/>
          <p:cNvSpPr/>
          <p:nvPr/>
        </p:nvSpPr>
        <p:spPr>
          <a:xfrm>
            <a:off x="5884782" y="2283755"/>
            <a:ext cx="148471" cy="337185"/>
          </a:xfrm>
          <a:prstGeom prst="rect">
            <a:avLst/>
          </a:prstGeom>
          <a:noFill/>
          <a:ln/>
        </p:spPr>
        <p:txBody>
          <a:bodyPr wrap="none" lIns="0" tIns="0" rIns="0" bIns="0" rtlCol="0" anchor="t"/>
          <a:lstStyle/>
          <a:p>
            <a:pPr marL="0" indent="0" algn="ctr">
              <a:lnSpc>
                <a:spcPts val="2650"/>
              </a:lnSpc>
              <a:buNone/>
            </a:pPr>
            <a:r>
              <a:rPr lang="en-US" sz="2650" dirty="0">
                <a:solidFill>
                  <a:srgbClr val="E2E6E9"/>
                </a:solidFill>
                <a:latin typeface="Merriweather" pitchFamily="34" charset="0"/>
                <a:ea typeface="Merriweather" pitchFamily="34" charset="-122"/>
                <a:cs typeface="Merriweather" pitchFamily="34" charset="-120"/>
              </a:rPr>
              <a:t>1</a:t>
            </a:r>
            <a:endParaRPr lang="en-US" sz="2650" dirty="0"/>
          </a:p>
        </p:txBody>
      </p:sp>
      <p:sp>
        <p:nvSpPr>
          <p:cNvPr id="6" name="Text 3"/>
          <p:cNvSpPr/>
          <p:nvPr/>
        </p:nvSpPr>
        <p:spPr>
          <a:xfrm>
            <a:off x="6390560" y="2208663"/>
            <a:ext cx="1025842" cy="351234"/>
          </a:xfrm>
          <a:prstGeom prst="rect">
            <a:avLst/>
          </a:prstGeom>
          <a:noFill/>
          <a:ln/>
        </p:spPr>
        <p:txBody>
          <a:bodyPr wrap="none" lIns="0" tIns="0" rIns="0" bIns="0" rtlCol="0" anchor="t"/>
          <a:lstStyle/>
          <a:p>
            <a:pPr marL="0" indent="0">
              <a:lnSpc>
                <a:spcPts val="2750"/>
              </a:lnSpc>
              <a:buNone/>
            </a:pPr>
            <a:r>
              <a:rPr lang="en-US" sz="2200" dirty="0">
                <a:solidFill>
                  <a:srgbClr val="E2E6E9"/>
                </a:solidFill>
                <a:latin typeface="Merriweather" pitchFamily="34" charset="0"/>
                <a:ea typeface="Merriweather" pitchFamily="34" charset="-122"/>
                <a:cs typeface="Merriweather" pitchFamily="34" charset="-120"/>
              </a:rPr>
              <a:t>Scope</a:t>
            </a:r>
            <a:endParaRPr lang="en-US" sz="2200" dirty="0"/>
          </a:p>
        </p:txBody>
      </p:sp>
      <p:sp>
        <p:nvSpPr>
          <p:cNvPr id="8" name="Shape 5"/>
          <p:cNvSpPr/>
          <p:nvPr/>
        </p:nvSpPr>
        <p:spPr>
          <a:xfrm>
            <a:off x="10800517" y="2199458"/>
            <a:ext cx="505778" cy="505778"/>
          </a:xfrm>
          <a:prstGeom prst="roundRect">
            <a:avLst>
              <a:gd name="adj" fmla="val 18667"/>
            </a:avLst>
          </a:prstGeom>
          <a:solidFill>
            <a:srgbClr val="003180"/>
          </a:solidFill>
          <a:ln w="7620">
            <a:solidFill>
              <a:srgbClr val="194A99"/>
            </a:solidFill>
            <a:prstDash val="solid"/>
          </a:ln>
        </p:spPr>
      </p:sp>
      <p:sp>
        <p:nvSpPr>
          <p:cNvPr id="9" name="Text 6"/>
          <p:cNvSpPr/>
          <p:nvPr/>
        </p:nvSpPr>
        <p:spPr>
          <a:xfrm>
            <a:off x="10800516" y="2283755"/>
            <a:ext cx="505777" cy="339527"/>
          </a:xfrm>
          <a:prstGeom prst="rect">
            <a:avLst/>
          </a:prstGeom>
          <a:noFill/>
          <a:ln/>
        </p:spPr>
        <p:txBody>
          <a:bodyPr wrap="none" lIns="0" tIns="0" rIns="0" bIns="0" rtlCol="0" anchor="t"/>
          <a:lstStyle/>
          <a:p>
            <a:pPr marL="0" indent="0" algn="ctr">
              <a:lnSpc>
                <a:spcPts val="2650"/>
              </a:lnSpc>
              <a:buNone/>
            </a:pPr>
            <a:r>
              <a:rPr lang="en-US" sz="2650" dirty="0">
                <a:solidFill>
                  <a:srgbClr val="E2E6E9"/>
                </a:solidFill>
                <a:latin typeface="Merriweather" pitchFamily="34" charset="0"/>
                <a:ea typeface="Merriweather" pitchFamily="34" charset="-122"/>
                <a:cs typeface="Merriweather" pitchFamily="34" charset="-120"/>
              </a:rPr>
              <a:t>2</a:t>
            </a:r>
            <a:endParaRPr lang="en-US" sz="2650" dirty="0"/>
          </a:p>
        </p:txBody>
      </p:sp>
      <p:sp>
        <p:nvSpPr>
          <p:cNvPr id="10" name="Text 7"/>
          <p:cNvSpPr/>
          <p:nvPr/>
        </p:nvSpPr>
        <p:spPr>
          <a:xfrm>
            <a:off x="11689896" y="2276730"/>
            <a:ext cx="2809875" cy="351234"/>
          </a:xfrm>
          <a:prstGeom prst="rect">
            <a:avLst/>
          </a:prstGeom>
          <a:noFill/>
          <a:ln/>
        </p:spPr>
        <p:txBody>
          <a:bodyPr wrap="none" lIns="0" tIns="0" rIns="0" bIns="0" rtlCol="0" anchor="t"/>
          <a:lstStyle/>
          <a:p>
            <a:pPr marL="0" indent="0">
              <a:lnSpc>
                <a:spcPts val="2750"/>
              </a:lnSpc>
              <a:buNone/>
            </a:pPr>
            <a:r>
              <a:rPr lang="en-US" sz="2200" dirty="0">
                <a:solidFill>
                  <a:srgbClr val="E2E6E9"/>
                </a:solidFill>
                <a:latin typeface="Merriweather" pitchFamily="34" charset="0"/>
                <a:ea typeface="Merriweather" pitchFamily="34" charset="-122"/>
                <a:cs typeface="Merriweather" pitchFamily="34" charset="-120"/>
              </a:rPr>
              <a:t>Goals</a:t>
            </a:r>
            <a:endParaRPr lang="en-US" sz="2200" dirty="0"/>
          </a:p>
        </p:txBody>
      </p:sp>
      <p:sp>
        <p:nvSpPr>
          <p:cNvPr id="11" name="Text 8"/>
          <p:cNvSpPr/>
          <p:nvPr/>
        </p:nvSpPr>
        <p:spPr>
          <a:xfrm>
            <a:off x="10901363" y="2856764"/>
            <a:ext cx="3543894" cy="3115172"/>
          </a:xfrm>
          <a:prstGeom prst="rect">
            <a:avLst/>
          </a:prstGeom>
          <a:noFill/>
          <a:ln/>
        </p:spPr>
        <p:txBody>
          <a:bodyPr wrap="square" lIns="0" tIns="0" rIns="0" bIns="0" rtlCol="0" anchor="t"/>
          <a:lstStyle/>
          <a:p>
            <a:pPr marL="0" indent="0">
              <a:lnSpc>
                <a:spcPct val="150000"/>
              </a:lnSpc>
              <a:buNone/>
            </a:pPr>
            <a:r>
              <a:rPr lang="en-GB" sz="1750" dirty="0">
                <a:solidFill>
                  <a:schemeClr val="bg1"/>
                </a:solidFill>
                <a:latin typeface="Merriweather" pitchFamily="2" charset="77"/>
              </a:rPr>
              <a:t>To create modular, reliable, and reusable tests that ensure functional compatibility across browsers and provide clear result documentation.</a:t>
            </a:r>
            <a:endParaRPr lang="en-US" sz="1750" dirty="0">
              <a:solidFill>
                <a:schemeClr val="bg1"/>
              </a:solidFill>
              <a:latin typeface="Merriweather" pitchFamily="2" charset="77"/>
            </a:endParaRPr>
          </a:p>
        </p:txBody>
      </p:sp>
      <p:sp>
        <p:nvSpPr>
          <p:cNvPr id="12" name="Shape 9"/>
          <p:cNvSpPr/>
          <p:nvPr/>
        </p:nvSpPr>
        <p:spPr>
          <a:xfrm>
            <a:off x="5706128" y="5959553"/>
            <a:ext cx="505778" cy="505778"/>
          </a:xfrm>
          <a:prstGeom prst="roundRect">
            <a:avLst>
              <a:gd name="adj" fmla="val 18667"/>
            </a:avLst>
          </a:prstGeom>
          <a:solidFill>
            <a:srgbClr val="003180"/>
          </a:solidFill>
          <a:ln w="7620">
            <a:solidFill>
              <a:srgbClr val="194A99"/>
            </a:solidFill>
            <a:prstDash val="solid"/>
          </a:ln>
        </p:spPr>
      </p:sp>
      <p:sp>
        <p:nvSpPr>
          <p:cNvPr id="13" name="Text 10"/>
          <p:cNvSpPr/>
          <p:nvPr/>
        </p:nvSpPr>
        <p:spPr>
          <a:xfrm>
            <a:off x="5812690" y="6043849"/>
            <a:ext cx="188833" cy="337185"/>
          </a:xfrm>
          <a:prstGeom prst="rect">
            <a:avLst/>
          </a:prstGeom>
          <a:noFill/>
          <a:ln/>
        </p:spPr>
        <p:txBody>
          <a:bodyPr wrap="none" lIns="0" tIns="0" rIns="0" bIns="0" rtlCol="0" anchor="t"/>
          <a:lstStyle/>
          <a:p>
            <a:pPr marL="0" indent="0" algn="ctr">
              <a:lnSpc>
                <a:spcPts val="2650"/>
              </a:lnSpc>
              <a:buNone/>
            </a:pPr>
            <a:r>
              <a:rPr lang="en-US" sz="2650" dirty="0">
                <a:solidFill>
                  <a:srgbClr val="E2E6E9"/>
                </a:solidFill>
                <a:latin typeface="Merriweather" pitchFamily="34" charset="0"/>
                <a:ea typeface="Merriweather" pitchFamily="34" charset="-122"/>
                <a:cs typeface="Merriweather" pitchFamily="34" charset="-120"/>
              </a:rPr>
              <a:t>3</a:t>
            </a:r>
            <a:endParaRPr lang="en-US" sz="2650" dirty="0"/>
          </a:p>
        </p:txBody>
      </p:sp>
      <p:sp>
        <p:nvSpPr>
          <p:cNvPr id="14" name="Text 11"/>
          <p:cNvSpPr/>
          <p:nvPr/>
        </p:nvSpPr>
        <p:spPr>
          <a:xfrm>
            <a:off x="6423660" y="6029800"/>
            <a:ext cx="2809875" cy="351234"/>
          </a:xfrm>
          <a:prstGeom prst="rect">
            <a:avLst/>
          </a:prstGeom>
          <a:noFill/>
          <a:ln/>
        </p:spPr>
        <p:txBody>
          <a:bodyPr wrap="none" lIns="0" tIns="0" rIns="0" bIns="0" rtlCol="0" anchor="t"/>
          <a:lstStyle/>
          <a:p>
            <a:pPr marL="0" indent="0">
              <a:lnSpc>
                <a:spcPts val="2750"/>
              </a:lnSpc>
              <a:buNone/>
            </a:pPr>
            <a:r>
              <a:rPr lang="en-US" sz="2200" dirty="0">
                <a:solidFill>
                  <a:srgbClr val="E2E6E9"/>
                </a:solidFill>
                <a:latin typeface="Merriweather" pitchFamily="34" charset="0"/>
                <a:ea typeface="Merriweather" pitchFamily="34" charset="-122"/>
                <a:cs typeface="Merriweather" pitchFamily="34" charset="-120"/>
              </a:rPr>
              <a:t>Benefits</a:t>
            </a:r>
            <a:endParaRPr lang="en-US" sz="2200" dirty="0"/>
          </a:p>
        </p:txBody>
      </p:sp>
      <p:sp>
        <p:nvSpPr>
          <p:cNvPr id="15" name="Text 12"/>
          <p:cNvSpPr/>
          <p:nvPr/>
        </p:nvSpPr>
        <p:spPr>
          <a:xfrm>
            <a:off x="5704068" y="6736130"/>
            <a:ext cx="6839903" cy="1078706"/>
          </a:xfrm>
          <a:prstGeom prst="rect">
            <a:avLst/>
          </a:prstGeom>
          <a:noFill/>
          <a:ln/>
        </p:spPr>
        <p:txBody>
          <a:bodyPr wrap="square" lIns="0" tIns="0" rIns="0" bIns="0" rtlCol="0" anchor="t"/>
          <a:lstStyle/>
          <a:p>
            <a:pPr marL="0" indent="0">
              <a:lnSpc>
                <a:spcPct val="150000"/>
              </a:lnSpc>
              <a:buNone/>
            </a:pPr>
            <a:r>
              <a:rPr lang="en-GB" sz="1750" dirty="0">
                <a:solidFill>
                  <a:schemeClr val="bg1"/>
                </a:solidFill>
                <a:latin typeface="Merriweather" pitchFamily="2" charset="77"/>
              </a:rPr>
              <a:t>Enhancing product quality by detecting issues early, saving time through automation, and ensuring cross-browser compatibility for a consistent user experience.</a:t>
            </a:r>
            <a:endParaRPr lang="en-US" sz="1750" dirty="0">
              <a:solidFill>
                <a:schemeClr val="bg1"/>
              </a:solidFill>
              <a:latin typeface="Merriweather" pitchFamily="2" charset="77"/>
            </a:endParaRPr>
          </a:p>
        </p:txBody>
      </p:sp>
      <p:sp>
        <p:nvSpPr>
          <p:cNvPr id="17" name="TextBox 16">
            <a:extLst>
              <a:ext uri="{FF2B5EF4-FFF2-40B4-BE49-F238E27FC236}">
                <a16:creationId xmlns:a16="http://schemas.microsoft.com/office/drawing/2014/main" id="{D9393C94-DD38-1081-0029-5279CCFCF1DE}"/>
              </a:ext>
            </a:extLst>
          </p:cNvPr>
          <p:cNvSpPr txBox="1"/>
          <p:nvPr/>
        </p:nvSpPr>
        <p:spPr>
          <a:xfrm>
            <a:off x="5704068" y="2671259"/>
            <a:ext cx="4707849" cy="3372590"/>
          </a:xfrm>
          <a:prstGeom prst="rect">
            <a:avLst/>
          </a:prstGeom>
          <a:noFill/>
        </p:spPr>
        <p:txBody>
          <a:bodyPr wrap="square">
            <a:spAutoFit/>
          </a:bodyPr>
          <a:lstStyle/>
          <a:p>
            <a:pPr>
              <a:lnSpc>
                <a:spcPct val="150000"/>
              </a:lnSpc>
            </a:pPr>
            <a:r>
              <a:rPr lang="en-GB" sz="1750" dirty="0">
                <a:solidFill>
                  <a:schemeClr val="bg1"/>
                </a:solidFill>
                <a:latin typeface="Merriweather" pitchFamily="2" charset="77"/>
              </a:rPr>
              <a:t>Automation tests for the Parabank website were conducted on a macOS operating system, covering banking operations, form field validations, and browser compatibility (Chrome and Firefox). Pytest, Selenium, and Selenium IDE were utilized to create and execute the tests effectively.</a:t>
            </a:r>
            <a:endParaRPr lang="en-IL" sz="1750" dirty="0">
              <a:solidFill>
                <a:schemeClr val="bg1"/>
              </a:solidFill>
              <a:latin typeface="Merriweather" pitchFamily="2" charset="77"/>
            </a:endParaRPr>
          </a:p>
        </p:txBody>
      </p:sp>
      <p:pic>
        <p:nvPicPr>
          <p:cNvPr id="16" name="Picture 15">
            <a:extLst>
              <a:ext uri="{FF2B5EF4-FFF2-40B4-BE49-F238E27FC236}">
                <a16:creationId xmlns:a16="http://schemas.microsoft.com/office/drawing/2014/main" id="{B49D80C1-E62B-3AA5-9CCE-396B42C978D7}"/>
              </a:ext>
            </a:extLst>
          </p:cNvPr>
          <p:cNvPicPr>
            <a:picLocks noChangeAspect="1"/>
          </p:cNvPicPr>
          <p:nvPr/>
        </p:nvPicPr>
        <p:blipFill>
          <a:blip r:embed="rId4"/>
          <a:stretch>
            <a:fillRect/>
          </a:stretch>
        </p:blipFill>
        <p:spPr>
          <a:xfrm>
            <a:off x="12543971" y="7418546"/>
            <a:ext cx="1955800" cy="82891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99692"/>
          </a:xfrm>
          <a:prstGeom prst="rect">
            <a:avLst/>
          </a:prstGeom>
        </p:spPr>
      </p:pic>
      <p:sp>
        <p:nvSpPr>
          <p:cNvPr id="3" name="Text 0"/>
          <p:cNvSpPr/>
          <p:nvPr/>
        </p:nvSpPr>
        <p:spPr>
          <a:xfrm>
            <a:off x="643890" y="3096697"/>
            <a:ext cx="4850606" cy="574834"/>
          </a:xfrm>
          <a:prstGeom prst="rect">
            <a:avLst/>
          </a:prstGeom>
          <a:noFill/>
          <a:ln/>
        </p:spPr>
        <p:txBody>
          <a:bodyPr wrap="none" lIns="0" tIns="0" rIns="0" bIns="0" rtlCol="0" anchor="t"/>
          <a:lstStyle/>
          <a:p>
            <a:pPr marL="0" indent="0">
              <a:lnSpc>
                <a:spcPts val="4500"/>
              </a:lnSpc>
              <a:buNone/>
            </a:pPr>
            <a:r>
              <a:rPr lang="en-US" sz="3600" dirty="0">
                <a:solidFill>
                  <a:srgbClr val="F5F0F0"/>
                </a:solidFill>
                <a:latin typeface="Merriweather" pitchFamily="34" charset="0"/>
                <a:ea typeface="Merriweather" pitchFamily="34" charset="-122"/>
                <a:cs typeface="Merriweather" pitchFamily="34" charset="-120"/>
              </a:rPr>
              <a:t>Testing Methodology</a:t>
            </a:r>
            <a:endParaRPr lang="en-US" sz="3600" dirty="0"/>
          </a:p>
        </p:txBody>
      </p:sp>
      <p:sp>
        <p:nvSpPr>
          <p:cNvPr id="4" name="Shape 1"/>
          <p:cNvSpPr/>
          <p:nvPr/>
        </p:nvSpPr>
        <p:spPr>
          <a:xfrm>
            <a:off x="7303770" y="3947398"/>
            <a:ext cx="22860" cy="3485078"/>
          </a:xfrm>
          <a:prstGeom prst="roundRect">
            <a:avLst>
              <a:gd name="adj" fmla="val 338026"/>
            </a:avLst>
          </a:prstGeom>
          <a:solidFill>
            <a:srgbClr val="194A99"/>
          </a:solidFill>
          <a:ln/>
        </p:spPr>
      </p:sp>
      <p:sp>
        <p:nvSpPr>
          <p:cNvPr id="5" name="Shape 2"/>
          <p:cNvSpPr/>
          <p:nvPr/>
        </p:nvSpPr>
        <p:spPr>
          <a:xfrm>
            <a:off x="6487239" y="4349829"/>
            <a:ext cx="643890" cy="22860"/>
          </a:xfrm>
          <a:prstGeom prst="roundRect">
            <a:avLst>
              <a:gd name="adj" fmla="val 338026"/>
            </a:avLst>
          </a:prstGeom>
          <a:solidFill>
            <a:srgbClr val="194A99"/>
          </a:solidFill>
          <a:ln/>
        </p:spPr>
      </p:sp>
      <p:sp>
        <p:nvSpPr>
          <p:cNvPr id="6" name="Shape 3"/>
          <p:cNvSpPr/>
          <p:nvPr/>
        </p:nvSpPr>
        <p:spPr>
          <a:xfrm>
            <a:off x="7108269" y="4154329"/>
            <a:ext cx="413861" cy="413861"/>
          </a:xfrm>
          <a:prstGeom prst="roundRect">
            <a:avLst>
              <a:gd name="adj" fmla="val 18671"/>
            </a:avLst>
          </a:prstGeom>
          <a:solidFill>
            <a:srgbClr val="003180"/>
          </a:solidFill>
          <a:ln w="7620">
            <a:solidFill>
              <a:srgbClr val="194A99"/>
            </a:solidFill>
            <a:prstDash val="solid"/>
          </a:ln>
        </p:spPr>
      </p:sp>
      <p:sp>
        <p:nvSpPr>
          <p:cNvPr id="7" name="Text 4"/>
          <p:cNvSpPr/>
          <p:nvPr/>
        </p:nvSpPr>
        <p:spPr>
          <a:xfrm>
            <a:off x="7254478" y="4223266"/>
            <a:ext cx="121444" cy="275987"/>
          </a:xfrm>
          <a:prstGeom prst="rect">
            <a:avLst/>
          </a:prstGeom>
          <a:noFill/>
          <a:ln/>
        </p:spPr>
        <p:txBody>
          <a:bodyPr wrap="none" lIns="0" tIns="0" rIns="0" bIns="0" rtlCol="0" anchor="t"/>
          <a:lstStyle/>
          <a:p>
            <a:pPr marL="0" indent="0" algn="ctr">
              <a:lnSpc>
                <a:spcPts val="2150"/>
              </a:lnSpc>
              <a:buNone/>
            </a:pPr>
            <a:r>
              <a:rPr lang="en-US" sz="2150" dirty="0">
                <a:solidFill>
                  <a:srgbClr val="E2E6E9"/>
                </a:solidFill>
                <a:latin typeface="Merriweather" pitchFamily="34" charset="0"/>
                <a:ea typeface="Merriweather" pitchFamily="34" charset="-122"/>
                <a:cs typeface="Merriweather" pitchFamily="34" charset="-120"/>
              </a:rPr>
              <a:t>1</a:t>
            </a:r>
            <a:endParaRPr lang="en-US" sz="2150" dirty="0"/>
          </a:p>
        </p:txBody>
      </p:sp>
      <p:sp>
        <p:nvSpPr>
          <p:cNvPr id="8" name="Text 5"/>
          <p:cNvSpPr/>
          <p:nvPr/>
        </p:nvSpPr>
        <p:spPr>
          <a:xfrm>
            <a:off x="3690521" y="4131351"/>
            <a:ext cx="2612886" cy="287536"/>
          </a:xfrm>
          <a:prstGeom prst="rect">
            <a:avLst/>
          </a:prstGeom>
          <a:noFill/>
          <a:ln/>
        </p:spPr>
        <p:txBody>
          <a:bodyPr wrap="none" lIns="0" tIns="0" rIns="0" bIns="0" rtlCol="0" anchor="t"/>
          <a:lstStyle/>
          <a:p>
            <a:pPr marL="0" indent="0" algn="r" defTabSz="914400" rtl="1" eaLnBrk="1" latinLnBrk="0" hangingPunct="1">
              <a:lnSpc>
                <a:spcPts val="2250"/>
              </a:lnSpc>
              <a:buNone/>
            </a:pPr>
            <a:r>
              <a:rPr lang="en-GB" b="1" dirty="0">
                <a:solidFill>
                  <a:schemeClr val="bg1"/>
                </a:solidFill>
                <a:latin typeface="Merriweather" pitchFamily="2" charset="77"/>
              </a:rPr>
              <a:t>Browser Compatibility</a:t>
            </a:r>
            <a:r>
              <a:rPr lang="en-GB" dirty="0">
                <a:latin typeface="Merriweather" pitchFamily="2" charset="77"/>
              </a:rPr>
              <a:t>:</a:t>
            </a:r>
            <a:endParaRPr lang="en-US" dirty="0">
              <a:latin typeface="Merriweather" pitchFamily="2" charset="77"/>
            </a:endParaRPr>
          </a:p>
        </p:txBody>
      </p:sp>
      <p:sp>
        <p:nvSpPr>
          <p:cNvPr id="9" name="Text 6"/>
          <p:cNvSpPr/>
          <p:nvPr/>
        </p:nvSpPr>
        <p:spPr>
          <a:xfrm>
            <a:off x="643890" y="4529257"/>
            <a:ext cx="5659517" cy="882968"/>
          </a:xfrm>
          <a:prstGeom prst="rect">
            <a:avLst/>
          </a:prstGeom>
          <a:noFill/>
          <a:ln/>
        </p:spPr>
        <p:txBody>
          <a:bodyPr wrap="square" lIns="0" tIns="0" rIns="0" bIns="0" rtlCol="0" anchor="t"/>
          <a:lstStyle/>
          <a:p>
            <a:pPr algn="r">
              <a:lnSpc>
                <a:spcPts val="2300"/>
              </a:lnSpc>
            </a:pPr>
            <a:r>
              <a:rPr lang="en-GB" dirty="0">
                <a:solidFill>
                  <a:schemeClr val="bg1"/>
                </a:solidFill>
                <a:latin typeface="Merriweather" pitchFamily="2" charset="77"/>
              </a:rPr>
              <a:t>Executed tests on multiple browsers (Chrome and Firefox) to ensure consistent functionality and user experience across platforms</a:t>
            </a:r>
            <a:r>
              <a:rPr lang="he-IL" dirty="0">
                <a:solidFill>
                  <a:schemeClr val="bg1"/>
                </a:solidFill>
                <a:latin typeface="Merriweather" pitchFamily="2" charset="77"/>
              </a:rPr>
              <a:t>.</a:t>
            </a:r>
            <a:endParaRPr lang="en-US" dirty="0">
              <a:solidFill>
                <a:schemeClr val="bg1"/>
              </a:solidFill>
              <a:latin typeface="Merriweather" pitchFamily="2" charset="77"/>
            </a:endParaRPr>
          </a:p>
        </p:txBody>
      </p:sp>
      <p:sp>
        <p:nvSpPr>
          <p:cNvPr id="10" name="Shape 7"/>
          <p:cNvSpPr/>
          <p:nvPr/>
        </p:nvSpPr>
        <p:spPr>
          <a:xfrm>
            <a:off x="7499271" y="5269706"/>
            <a:ext cx="643890" cy="22860"/>
          </a:xfrm>
          <a:prstGeom prst="roundRect">
            <a:avLst>
              <a:gd name="adj" fmla="val 338026"/>
            </a:avLst>
          </a:prstGeom>
          <a:solidFill>
            <a:srgbClr val="194A99"/>
          </a:solidFill>
          <a:ln/>
        </p:spPr>
      </p:sp>
      <p:sp>
        <p:nvSpPr>
          <p:cNvPr id="11" name="Shape 8"/>
          <p:cNvSpPr/>
          <p:nvPr/>
        </p:nvSpPr>
        <p:spPr>
          <a:xfrm>
            <a:off x="7108269" y="5074206"/>
            <a:ext cx="413861" cy="413861"/>
          </a:xfrm>
          <a:prstGeom prst="roundRect">
            <a:avLst>
              <a:gd name="adj" fmla="val 18671"/>
            </a:avLst>
          </a:prstGeom>
          <a:solidFill>
            <a:srgbClr val="003180"/>
          </a:solidFill>
          <a:ln w="7620">
            <a:solidFill>
              <a:srgbClr val="194A99"/>
            </a:solidFill>
            <a:prstDash val="solid"/>
          </a:ln>
        </p:spPr>
      </p:sp>
      <p:sp>
        <p:nvSpPr>
          <p:cNvPr id="12" name="Text 9"/>
          <p:cNvSpPr/>
          <p:nvPr/>
        </p:nvSpPr>
        <p:spPr>
          <a:xfrm>
            <a:off x="7232690" y="5143143"/>
            <a:ext cx="165021" cy="275987"/>
          </a:xfrm>
          <a:prstGeom prst="rect">
            <a:avLst/>
          </a:prstGeom>
          <a:noFill/>
          <a:ln/>
        </p:spPr>
        <p:txBody>
          <a:bodyPr wrap="none" lIns="0" tIns="0" rIns="0" bIns="0" rtlCol="0" anchor="t"/>
          <a:lstStyle/>
          <a:p>
            <a:pPr marL="0" indent="0" algn="ctr">
              <a:lnSpc>
                <a:spcPts val="2150"/>
              </a:lnSpc>
              <a:buNone/>
            </a:pPr>
            <a:r>
              <a:rPr lang="en-US" sz="2150" dirty="0">
                <a:solidFill>
                  <a:srgbClr val="E2E6E9"/>
                </a:solidFill>
                <a:latin typeface="Merriweather" pitchFamily="34" charset="0"/>
                <a:ea typeface="Merriweather" pitchFamily="34" charset="-122"/>
                <a:cs typeface="Merriweather" pitchFamily="34" charset="-120"/>
              </a:rPr>
              <a:t>2</a:t>
            </a:r>
            <a:endParaRPr lang="en-US" sz="2150" dirty="0"/>
          </a:p>
        </p:txBody>
      </p:sp>
      <p:sp>
        <p:nvSpPr>
          <p:cNvPr id="13" name="Text 10"/>
          <p:cNvSpPr/>
          <p:nvPr/>
        </p:nvSpPr>
        <p:spPr>
          <a:xfrm>
            <a:off x="8293756" y="5148798"/>
            <a:ext cx="3267313" cy="287536"/>
          </a:xfrm>
          <a:prstGeom prst="rect">
            <a:avLst/>
          </a:prstGeom>
          <a:noFill/>
          <a:ln/>
        </p:spPr>
        <p:txBody>
          <a:bodyPr wrap="none" lIns="0" tIns="0" rIns="0" bIns="0" rtlCol="0" anchor="t"/>
          <a:lstStyle/>
          <a:p>
            <a:pPr marL="0" indent="0" algn="l">
              <a:lnSpc>
                <a:spcPts val="2250"/>
              </a:lnSpc>
              <a:buNone/>
            </a:pPr>
            <a:r>
              <a:rPr lang="en-US" sz="1800" b="1" dirty="0">
                <a:solidFill>
                  <a:srgbClr val="E2E6E9"/>
                </a:solidFill>
                <a:latin typeface="Merriweather" pitchFamily="34" charset="0"/>
                <a:ea typeface="Merriweather" pitchFamily="34" charset="-122"/>
                <a:cs typeface="Merriweather" pitchFamily="34" charset="-120"/>
              </a:rPr>
              <a:t>Test Automation Framework</a:t>
            </a:r>
            <a:endParaRPr lang="en-US" sz="1800" b="1" dirty="0"/>
          </a:p>
        </p:txBody>
      </p:sp>
      <p:sp>
        <p:nvSpPr>
          <p:cNvPr id="14" name="Text 11"/>
          <p:cNvSpPr/>
          <p:nvPr/>
        </p:nvSpPr>
        <p:spPr>
          <a:xfrm>
            <a:off x="8326993" y="5449133"/>
            <a:ext cx="5659517" cy="882968"/>
          </a:xfrm>
          <a:prstGeom prst="rect">
            <a:avLst/>
          </a:prstGeom>
          <a:noFill/>
          <a:ln/>
        </p:spPr>
        <p:txBody>
          <a:bodyPr wrap="square" lIns="0" tIns="0" rIns="0" bIns="0" rtlCol="0" anchor="t"/>
          <a:lstStyle/>
          <a:p>
            <a:pPr marL="0" indent="0" algn="l">
              <a:lnSpc>
                <a:spcPts val="2300"/>
              </a:lnSpc>
              <a:buNone/>
            </a:pPr>
            <a:r>
              <a:rPr lang="en-GB" sz="1750" dirty="0">
                <a:solidFill>
                  <a:schemeClr val="bg1"/>
                </a:solidFill>
                <a:latin typeface="Merriweather" pitchFamily="2" charset="77"/>
              </a:rPr>
              <a:t>Utilized a hybrid testing approach combining Pytest and Selenium, following the Object-Oriented Programming (OOP) paradigm for modular and reusable test case design.</a:t>
            </a:r>
            <a:endParaRPr lang="en-US" sz="1750" dirty="0">
              <a:solidFill>
                <a:schemeClr val="bg1"/>
              </a:solidFill>
              <a:latin typeface="Merriweather" pitchFamily="2" charset="77"/>
            </a:endParaRPr>
          </a:p>
        </p:txBody>
      </p:sp>
      <p:sp>
        <p:nvSpPr>
          <p:cNvPr id="15" name="Shape 12"/>
          <p:cNvSpPr/>
          <p:nvPr/>
        </p:nvSpPr>
        <p:spPr>
          <a:xfrm>
            <a:off x="6487239" y="6186011"/>
            <a:ext cx="643890" cy="22860"/>
          </a:xfrm>
          <a:prstGeom prst="roundRect">
            <a:avLst>
              <a:gd name="adj" fmla="val 338026"/>
            </a:avLst>
          </a:prstGeom>
          <a:solidFill>
            <a:srgbClr val="194A99"/>
          </a:solidFill>
          <a:ln/>
        </p:spPr>
      </p:sp>
      <p:sp>
        <p:nvSpPr>
          <p:cNvPr id="16" name="Shape 13"/>
          <p:cNvSpPr/>
          <p:nvPr/>
        </p:nvSpPr>
        <p:spPr>
          <a:xfrm>
            <a:off x="7108269" y="5990511"/>
            <a:ext cx="413861" cy="413861"/>
          </a:xfrm>
          <a:prstGeom prst="roundRect">
            <a:avLst>
              <a:gd name="adj" fmla="val 18671"/>
            </a:avLst>
          </a:prstGeom>
          <a:solidFill>
            <a:srgbClr val="003180"/>
          </a:solidFill>
          <a:ln w="7620">
            <a:solidFill>
              <a:srgbClr val="194A99"/>
            </a:solidFill>
            <a:prstDash val="solid"/>
          </a:ln>
        </p:spPr>
      </p:sp>
      <p:sp>
        <p:nvSpPr>
          <p:cNvPr id="17" name="Text 14"/>
          <p:cNvSpPr/>
          <p:nvPr/>
        </p:nvSpPr>
        <p:spPr>
          <a:xfrm>
            <a:off x="7237928" y="6059448"/>
            <a:ext cx="154543" cy="275987"/>
          </a:xfrm>
          <a:prstGeom prst="rect">
            <a:avLst/>
          </a:prstGeom>
          <a:noFill/>
          <a:ln/>
        </p:spPr>
        <p:txBody>
          <a:bodyPr wrap="none" lIns="0" tIns="0" rIns="0" bIns="0" rtlCol="0" anchor="t"/>
          <a:lstStyle/>
          <a:p>
            <a:pPr marL="0" indent="0" algn="ctr">
              <a:lnSpc>
                <a:spcPts val="2150"/>
              </a:lnSpc>
              <a:buNone/>
            </a:pPr>
            <a:r>
              <a:rPr lang="en-US" sz="2150" dirty="0">
                <a:solidFill>
                  <a:srgbClr val="E2E6E9"/>
                </a:solidFill>
                <a:latin typeface="Merriweather" pitchFamily="34" charset="0"/>
                <a:ea typeface="Merriweather" pitchFamily="34" charset="-122"/>
                <a:cs typeface="Merriweather" pitchFamily="34" charset="-120"/>
              </a:rPr>
              <a:t>3</a:t>
            </a:r>
            <a:endParaRPr lang="en-US" sz="2150" dirty="0"/>
          </a:p>
        </p:txBody>
      </p:sp>
      <p:sp>
        <p:nvSpPr>
          <p:cNvPr id="18" name="Text 15"/>
          <p:cNvSpPr/>
          <p:nvPr/>
        </p:nvSpPr>
        <p:spPr>
          <a:xfrm>
            <a:off x="2945487" y="5967532"/>
            <a:ext cx="3357920" cy="287536"/>
          </a:xfrm>
          <a:prstGeom prst="rect">
            <a:avLst/>
          </a:prstGeom>
          <a:noFill/>
          <a:ln/>
        </p:spPr>
        <p:txBody>
          <a:bodyPr wrap="none" lIns="0" tIns="0" rIns="0" bIns="0" rtlCol="0" anchor="t"/>
          <a:lstStyle/>
          <a:p>
            <a:pPr marL="0" indent="0" algn="r">
              <a:lnSpc>
                <a:spcPts val="2250"/>
              </a:lnSpc>
              <a:buNone/>
            </a:pPr>
            <a:r>
              <a:rPr lang="en-GB" b="1" dirty="0">
                <a:solidFill>
                  <a:schemeClr val="bg1"/>
                </a:solidFill>
                <a:latin typeface="Merriweather" pitchFamily="2" charset="77"/>
              </a:rPr>
              <a:t>Test Scenarios</a:t>
            </a:r>
            <a:endParaRPr lang="en-US" b="1" dirty="0">
              <a:solidFill>
                <a:schemeClr val="bg1"/>
              </a:solidFill>
              <a:latin typeface="Merriweather" pitchFamily="2" charset="77"/>
            </a:endParaRPr>
          </a:p>
        </p:txBody>
      </p:sp>
      <p:sp>
        <p:nvSpPr>
          <p:cNvPr id="19" name="Text 16"/>
          <p:cNvSpPr/>
          <p:nvPr/>
        </p:nvSpPr>
        <p:spPr>
          <a:xfrm>
            <a:off x="413607" y="6263793"/>
            <a:ext cx="2348048" cy="1325999"/>
          </a:xfrm>
          <a:prstGeom prst="rect">
            <a:avLst/>
          </a:prstGeom>
          <a:noFill/>
          <a:ln/>
        </p:spPr>
        <p:txBody>
          <a:bodyPr wrap="square" lIns="0" tIns="0" rIns="0" bIns="0" rtlCol="0" anchor="t"/>
          <a:lstStyle/>
          <a:p>
            <a:pPr marL="0" indent="0">
              <a:lnSpc>
                <a:spcPts val="2300"/>
              </a:lnSpc>
              <a:buNone/>
            </a:pPr>
            <a:r>
              <a:rPr lang="en-US" dirty="0">
                <a:solidFill>
                  <a:srgbClr val="E2E6E9"/>
                </a:solidFill>
                <a:latin typeface="Merriweather" pitchFamily="34" charset="0"/>
                <a:ea typeface="Merriweather" pitchFamily="34" charset="-122"/>
                <a:cs typeface="Merriweather" pitchFamily="34" charset="-120"/>
              </a:rPr>
              <a:t>1.GUI test </a:t>
            </a:r>
            <a:r>
              <a:rPr lang="en-US" sz="1000" dirty="0">
                <a:solidFill>
                  <a:srgbClr val="E2E6E9"/>
                </a:solidFill>
                <a:latin typeface="Merriweather" pitchFamily="34" charset="0"/>
                <a:ea typeface="Merriweather" pitchFamily="34" charset="-122"/>
                <a:cs typeface="Merriweather" pitchFamily="34" charset="-120"/>
              </a:rPr>
              <a:t>(5)</a:t>
            </a:r>
          </a:p>
          <a:p>
            <a:pPr marL="0" indent="0">
              <a:lnSpc>
                <a:spcPts val="2300"/>
              </a:lnSpc>
              <a:buNone/>
            </a:pPr>
            <a:r>
              <a:rPr lang="en-US" dirty="0">
                <a:solidFill>
                  <a:srgbClr val="E2E6E9"/>
                </a:solidFill>
                <a:latin typeface="Merriweather" pitchFamily="34" charset="0"/>
              </a:rPr>
              <a:t>2.log in test</a:t>
            </a:r>
            <a:r>
              <a:rPr lang="en-US" sz="900" dirty="0">
                <a:solidFill>
                  <a:srgbClr val="E2E6E9"/>
                </a:solidFill>
                <a:latin typeface="Merriweather" pitchFamily="34" charset="0"/>
              </a:rPr>
              <a:t>(5)</a:t>
            </a:r>
          </a:p>
          <a:p>
            <a:pPr marL="0" indent="0">
              <a:lnSpc>
                <a:spcPts val="2300"/>
              </a:lnSpc>
              <a:buNone/>
            </a:pPr>
            <a:r>
              <a:rPr lang="en-US" dirty="0">
                <a:solidFill>
                  <a:srgbClr val="E2E6E9"/>
                </a:solidFill>
                <a:latin typeface="Merriweather" pitchFamily="34" charset="0"/>
              </a:rPr>
              <a:t>3. link test</a:t>
            </a:r>
            <a:r>
              <a:rPr lang="en-US" sz="900" dirty="0">
                <a:solidFill>
                  <a:srgbClr val="E2E6E9"/>
                </a:solidFill>
                <a:latin typeface="Merriweather" pitchFamily="34" charset="0"/>
              </a:rPr>
              <a:t>(5)</a:t>
            </a:r>
          </a:p>
          <a:p>
            <a:pPr>
              <a:lnSpc>
                <a:spcPts val="2300"/>
              </a:lnSpc>
            </a:pPr>
            <a:r>
              <a:rPr lang="en-US" dirty="0">
                <a:solidFill>
                  <a:srgbClr val="E2E6E9"/>
                </a:solidFill>
                <a:latin typeface="Merriweather" pitchFamily="34" charset="0"/>
              </a:rPr>
              <a:t>4.</a:t>
            </a:r>
            <a:r>
              <a:rPr lang="en-US" dirty="0">
                <a:solidFill>
                  <a:srgbClr val="E2E6E9"/>
                </a:solidFill>
                <a:latin typeface="Merriweather" pitchFamily="34" charset="0"/>
                <a:ea typeface="Merriweather" pitchFamily="34" charset="-122"/>
                <a:cs typeface="Merriweather" pitchFamily="34" charset="-120"/>
              </a:rPr>
              <a:t> Contact us test</a:t>
            </a:r>
            <a:r>
              <a:rPr lang="en-US" sz="900" dirty="0">
                <a:solidFill>
                  <a:srgbClr val="E2E6E9"/>
                </a:solidFill>
                <a:latin typeface="Merriweather" pitchFamily="34" charset="0"/>
                <a:ea typeface="Merriweather" pitchFamily="34" charset="-122"/>
                <a:cs typeface="Merriweather" pitchFamily="34" charset="-120"/>
              </a:rPr>
              <a:t>(5)</a:t>
            </a:r>
            <a:endParaRPr lang="en-US" sz="900" dirty="0">
              <a:solidFill>
                <a:srgbClr val="E2E6E9"/>
              </a:solidFill>
              <a:latin typeface="Merriweather" pitchFamily="34" charset="0"/>
            </a:endParaRPr>
          </a:p>
          <a:p>
            <a:pPr marL="0" indent="0">
              <a:lnSpc>
                <a:spcPts val="2300"/>
              </a:lnSpc>
              <a:buNone/>
            </a:pPr>
            <a:endParaRPr lang="en-US" dirty="0"/>
          </a:p>
        </p:txBody>
      </p:sp>
      <p:pic>
        <p:nvPicPr>
          <p:cNvPr id="20" name="Picture 19">
            <a:extLst>
              <a:ext uri="{FF2B5EF4-FFF2-40B4-BE49-F238E27FC236}">
                <a16:creationId xmlns:a16="http://schemas.microsoft.com/office/drawing/2014/main" id="{81AD7B17-88F5-4BD7-E4A9-69D9E2E5E97D}"/>
              </a:ext>
            </a:extLst>
          </p:cNvPr>
          <p:cNvPicPr>
            <a:picLocks noChangeAspect="1"/>
          </p:cNvPicPr>
          <p:nvPr/>
        </p:nvPicPr>
        <p:blipFill>
          <a:blip r:embed="rId4"/>
          <a:stretch>
            <a:fillRect/>
          </a:stretch>
        </p:blipFill>
        <p:spPr>
          <a:xfrm>
            <a:off x="12674600" y="7785100"/>
            <a:ext cx="1955800" cy="444500"/>
          </a:xfrm>
          <a:prstGeom prst="rect">
            <a:avLst/>
          </a:prstGeom>
        </p:spPr>
      </p:pic>
      <p:sp>
        <p:nvSpPr>
          <p:cNvPr id="21" name="Text 16">
            <a:extLst>
              <a:ext uri="{FF2B5EF4-FFF2-40B4-BE49-F238E27FC236}">
                <a16:creationId xmlns:a16="http://schemas.microsoft.com/office/drawing/2014/main" id="{C75DFA9A-F6BB-F148-9D0A-5A6D5B6B7A5C}"/>
              </a:ext>
            </a:extLst>
          </p:cNvPr>
          <p:cNvSpPr/>
          <p:nvPr/>
        </p:nvSpPr>
        <p:spPr>
          <a:xfrm>
            <a:off x="4382589" y="6365438"/>
            <a:ext cx="2393768" cy="882968"/>
          </a:xfrm>
          <a:prstGeom prst="rect">
            <a:avLst/>
          </a:prstGeom>
          <a:noFill/>
          <a:ln/>
        </p:spPr>
        <p:txBody>
          <a:bodyPr wrap="square" lIns="0" tIns="0" rIns="0" bIns="0" rtlCol="0" anchor="t"/>
          <a:lstStyle/>
          <a:p>
            <a:pPr marL="0" indent="0">
              <a:lnSpc>
                <a:spcPts val="2300"/>
              </a:lnSpc>
              <a:buNone/>
            </a:pPr>
            <a:r>
              <a:rPr lang="en-US" dirty="0">
                <a:solidFill>
                  <a:srgbClr val="E2E6E9"/>
                </a:solidFill>
                <a:latin typeface="Merriweather" pitchFamily="34" charset="0"/>
              </a:rPr>
              <a:t>5.Sign in test</a:t>
            </a:r>
            <a:r>
              <a:rPr lang="en-US" sz="900" dirty="0">
                <a:solidFill>
                  <a:srgbClr val="E2E6E9"/>
                </a:solidFill>
                <a:latin typeface="Merriweather" pitchFamily="34" charset="0"/>
              </a:rPr>
              <a:t>(5)</a:t>
            </a:r>
          </a:p>
          <a:p>
            <a:pPr marL="0" indent="0">
              <a:lnSpc>
                <a:spcPts val="2300"/>
              </a:lnSpc>
              <a:buNone/>
            </a:pPr>
            <a:r>
              <a:rPr lang="en-US" dirty="0">
                <a:solidFill>
                  <a:srgbClr val="E2E6E9"/>
                </a:solidFill>
                <a:latin typeface="Merriweather" pitchFamily="34" charset="0"/>
              </a:rPr>
              <a:t>6.Money transfer</a:t>
            </a:r>
            <a:r>
              <a:rPr lang="en-US" sz="900" dirty="0">
                <a:solidFill>
                  <a:srgbClr val="E2E6E9"/>
                </a:solidFill>
                <a:latin typeface="Merriweather" pitchFamily="34" charset="0"/>
              </a:rPr>
              <a:t>(5)</a:t>
            </a:r>
          </a:p>
          <a:p>
            <a:pPr marL="0" indent="0">
              <a:lnSpc>
                <a:spcPts val="2300"/>
              </a:lnSpc>
              <a:buNone/>
            </a:pPr>
            <a:r>
              <a:rPr lang="en-US" dirty="0">
                <a:solidFill>
                  <a:srgbClr val="E2E6E9"/>
                </a:solidFill>
                <a:latin typeface="Merriweather" pitchFamily="34" charset="0"/>
              </a:rPr>
              <a:t>7. Languages test</a:t>
            </a:r>
            <a:r>
              <a:rPr lang="en-US" sz="900" dirty="0">
                <a:solidFill>
                  <a:srgbClr val="E2E6E9"/>
                </a:solidFill>
                <a:latin typeface="Merriweather" pitchFamily="34" charset="0"/>
              </a:rPr>
              <a:t>(5)</a:t>
            </a:r>
            <a:endParaRPr lang="en-US" sz="900" dirty="0"/>
          </a:p>
        </p:txBody>
      </p:sp>
      <p:sp>
        <p:nvSpPr>
          <p:cNvPr id="22" name="TextBox 21">
            <a:extLst>
              <a:ext uri="{FF2B5EF4-FFF2-40B4-BE49-F238E27FC236}">
                <a16:creationId xmlns:a16="http://schemas.microsoft.com/office/drawing/2014/main" id="{8215C5FA-1386-DC5A-4DDE-D64CC2B7468A}"/>
              </a:ext>
            </a:extLst>
          </p:cNvPr>
          <p:cNvSpPr txBox="1"/>
          <p:nvPr/>
        </p:nvSpPr>
        <p:spPr>
          <a:xfrm>
            <a:off x="1880888" y="6516946"/>
            <a:ext cx="1046723" cy="400110"/>
          </a:xfrm>
          <a:prstGeom prst="rect">
            <a:avLst/>
          </a:prstGeom>
          <a:noFill/>
        </p:spPr>
        <p:txBody>
          <a:bodyPr wrap="square" rtlCol="0">
            <a:spAutoFit/>
          </a:bodyPr>
          <a:lstStyle/>
          <a:p>
            <a:r>
              <a:rPr lang="en-IL" sz="2000" b="1" dirty="0">
                <a:solidFill>
                  <a:srgbClr val="D84800"/>
                </a:solidFill>
                <a:latin typeface="Merriweather" pitchFamily="2" charset="77"/>
              </a:rPr>
              <a:t>report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3798" y="1809036"/>
            <a:ext cx="12847439"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Selecting the Right Tools and Frameworks</a:t>
            </a:r>
            <a:endParaRPr lang="en-US" sz="4850" dirty="0"/>
          </a:p>
        </p:txBody>
      </p:sp>
      <p:sp>
        <p:nvSpPr>
          <p:cNvPr id="3" name="Text 1"/>
          <p:cNvSpPr/>
          <p:nvPr/>
        </p:nvSpPr>
        <p:spPr>
          <a:xfrm>
            <a:off x="620910" y="3197304"/>
            <a:ext cx="3085386" cy="385524"/>
          </a:xfrm>
          <a:prstGeom prst="rect">
            <a:avLst/>
          </a:prstGeom>
          <a:noFill/>
          <a:ln/>
        </p:spPr>
        <p:txBody>
          <a:bodyPr wrap="none" lIns="0" tIns="0" rIns="0" bIns="0" rtlCol="0" anchor="t"/>
          <a:lstStyle/>
          <a:p>
            <a:pPr marL="0" indent="0">
              <a:lnSpc>
                <a:spcPts val="3000"/>
              </a:lnSpc>
              <a:buNone/>
            </a:pPr>
            <a:r>
              <a:rPr lang="en-US" sz="2400" b="1" dirty="0">
                <a:solidFill>
                  <a:srgbClr val="F5F0F0"/>
                </a:solidFill>
                <a:latin typeface="Merriweather" pitchFamily="34" charset="0"/>
                <a:ea typeface="Merriweather" pitchFamily="34" charset="-122"/>
                <a:cs typeface="Merriweather" pitchFamily="34" charset="-120"/>
              </a:rPr>
              <a:t>Selenium web driver</a:t>
            </a:r>
            <a:endParaRPr lang="en-US" sz="2400" b="1" dirty="0"/>
          </a:p>
        </p:txBody>
      </p:sp>
      <p:sp>
        <p:nvSpPr>
          <p:cNvPr id="4" name="Text 2"/>
          <p:cNvSpPr/>
          <p:nvPr/>
        </p:nvSpPr>
        <p:spPr>
          <a:xfrm>
            <a:off x="863798" y="3829645"/>
            <a:ext cx="3898940" cy="2368868"/>
          </a:xfrm>
          <a:prstGeom prst="rect">
            <a:avLst/>
          </a:prstGeom>
          <a:noFill/>
          <a:ln/>
        </p:spPr>
        <p:txBody>
          <a:bodyPr wrap="square" lIns="0" tIns="0" rIns="0" bIns="0" rtlCol="0" anchor="t"/>
          <a:lstStyle/>
          <a:p>
            <a:pPr marL="0" indent="0">
              <a:lnSpc>
                <a:spcPts val="3100"/>
              </a:lnSpc>
              <a:buNone/>
            </a:pPr>
            <a:endParaRPr lang="en-US" sz="1900" dirty="0"/>
          </a:p>
        </p:txBody>
      </p:sp>
      <p:sp>
        <p:nvSpPr>
          <p:cNvPr id="5" name="Text 3"/>
          <p:cNvSpPr/>
          <p:nvPr/>
        </p:nvSpPr>
        <p:spPr>
          <a:xfrm>
            <a:off x="5372576" y="3197304"/>
            <a:ext cx="3085386" cy="385524"/>
          </a:xfrm>
          <a:prstGeom prst="rect">
            <a:avLst/>
          </a:prstGeom>
          <a:noFill/>
          <a:ln/>
        </p:spPr>
        <p:txBody>
          <a:bodyPr wrap="none" lIns="0" tIns="0" rIns="0" bIns="0" rtlCol="0" anchor="t"/>
          <a:lstStyle/>
          <a:p>
            <a:pPr marL="0" indent="0">
              <a:lnSpc>
                <a:spcPts val="3000"/>
              </a:lnSpc>
              <a:buNone/>
            </a:pPr>
            <a:r>
              <a:rPr lang="en-GB" sz="2400" b="1" dirty="0">
                <a:solidFill>
                  <a:schemeClr val="bg1"/>
                </a:solidFill>
                <a:latin typeface="Merriweather" pitchFamily="2" charset="77"/>
              </a:rPr>
              <a:t>Pytest</a:t>
            </a:r>
            <a:endParaRPr lang="en-US" sz="2400" b="1" dirty="0">
              <a:solidFill>
                <a:schemeClr val="bg1"/>
              </a:solidFill>
              <a:latin typeface="Merriweather" pitchFamily="2" charset="77"/>
            </a:endParaRPr>
          </a:p>
        </p:txBody>
      </p:sp>
      <p:sp>
        <p:nvSpPr>
          <p:cNvPr id="6" name="Text 4"/>
          <p:cNvSpPr/>
          <p:nvPr/>
        </p:nvSpPr>
        <p:spPr>
          <a:xfrm>
            <a:off x="5338047" y="3984039"/>
            <a:ext cx="3898940" cy="2368868"/>
          </a:xfrm>
          <a:prstGeom prst="rect">
            <a:avLst/>
          </a:prstGeom>
          <a:noFill/>
          <a:ln/>
        </p:spPr>
        <p:txBody>
          <a:bodyPr wrap="square" lIns="0" tIns="0" rIns="0" bIns="0" rtlCol="0" anchor="t"/>
          <a:lstStyle/>
          <a:p>
            <a:pPr marL="0" indent="0">
              <a:lnSpc>
                <a:spcPts val="3100"/>
              </a:lnSpc>
              <a:buNone/>
            </a:pPr>
            <a:r>
              <a:rPr lang="en-US" sz="2400" dirty="0">
                <a:solidFill>
                  <a:srgbClr val="E2E6E9"/>
                </a:solidFill>
                <a:latin typeface="Merriweather" pitchFamily="34" charset="0"/>
                <a:ea typeface="Merriweather" pitchFamily="34" charset="-122"/>
                <a:cs typeface="Merriweather" pitchFamily="34" charset="-120"/>
              </a:rPr>
              <a:t>provides a flexible and comprehensive testing framework for writing and managing test cases, offering features like data-driven testing and parallel execution.</a:t>
            </a:r>
            <a:endParaRPr lang="en-US" sz="2400" dirty="0"/>
          </a:p>
        </p:txBody>
      </p:sp>
      <p:sp>
        <p:nvSpPr>
          <p:cNvPr id="7" name="Text 5"/>
          <p:cNvSpPr/>
          <p:nvPr/>
        </p:nvSpPr>
        <p:spPr>
          <a:xfrm>
            <a:off x="9881354" y="3197304"/>
            <a:ext cx="3085386" cy="385524"/>
          </a:xfrm>
          <a:prstGeom prst="rect">
            <a:avLst/>
          </a:prstGeom>
          <a:noFill/>
          <a:ln/>
        </p:spPr>
        <p:txBody>
          <a:bodyPr wrap="none" lIns="0" tIns="0" rIns="0" bIns="0" rtlCol="0" anchor="t"/>
          <a:lstStyle/>
          <a:p>
            <a:pPr marL="0" indent="0">
              <a:lnSpc>
                <a:spcPts val="3000"/>
              </a:lnSpc>
              <a:buNone/>
            </a:pPr>
            <a:r>
              <a:rPr lang="en-GB" sz="2400" b="1" dirty="0">
                <a:solidFill>
                  <a:schemeClr val="bg1"/>
                </a:solidFill>
                <a:latin typeface="Merriweather" pitchFamily="2" charset="77"/>
              </a:rPr>
              <a:t>Selenium IDE</a:t>
            </a:r>
            <a:endParaRPr lang="en-US" sz="2400" b="1" dirty="0">
              <a:solidFill>
                <a:schemeClr val="bg1"/>
              </a:solidFill>
              <a:latin typeface="Merriweather" pitchFamily="2" charset="77"/>
            </a:endParaRPr>
          </a:p>
        </p:txBody>
      </p:sp>
      <p:sp>
        <p:nvSpPr>
          <p:cNvPr id="8" name="Text 6"/>
          <p:cNvSpPr/>
          <p:nvPr/>
        </p:nvSpPr>
        <p:spPr>
          <a:xfrm>
            <a:off x="9881354" y="3859450"/>
            <a:ext cx="3898940" cy="2368868"/>
          </a:xfrm>
          <a:prstGeom prst="rect">
            <a:avLst/>
          </a:prstGeom>
          <a:noFill/>
          <a:ln/>
        </p:spPr>
        <p:txBody>
          <a:bodyPr wrap="square" lIns="0" tIns="0" rIns="0" bIns="0" rtlCol="0" anchor="t"/>
          <a:lstStyle/>
          <a:p>
            <a:r>
              <a:rPr lang="en-GB" sz="2400" dirty="0">
                <a:solidFill>
                  <a:schemeClr val="bg1"/>
                </a:solidFill>
                <a:latin typeface="Merriweather" pitchFamily="2" charset="77"/>
              </a:rPr>
              <a:t>Utilized for quick test creation and script recording, complementing the main automation framework with an intuitive interface.</a:t>
            </a:r>
          </a:p>
          <a:p>
            <a:endParaRPr lang="en-GB" sz="2400" dirty="0">
              <a:solidFill>
                <a:schemeClr val="bg1"/>
              </a:solidFill>
              <a:latin typeface="Merriweather" pitchFamily="2" charset="77"/>
            </a:endParaRPr>
          </a:p>
        </p:txBody>
      </p:sp>
      <p:sp>
        <p:nvSpPr>
          <p:cNvPr id="9" name="TextBox 8">
            <a:extLst>
              <a:ext uri="{FF2B5EF4-FFF2-40B4-BE49-F238E27FC236}">
                <a16:creationId xmlns:a16="http://schemas.microsoft.com/office/drawing/2014/main" id="{3F6509F4-CBEF-8A3F-C6D2-1740C5008C70}"/>
              </a:ext>
            </a:extLst>
          </p:cNvPr>
          <p:cNvSpPr txBox="1"/>
          <p:nvPr/>
        </p:nvSpPr>
        <p:spPr>
          <a:xfrm>
            <a:off x="457021" y="3829645"/>
            <a:ext cx="3898940" cy="2677656"/>
          </a:xfrm>
          <a:prstGeom prst="rect">
            <a:avLst/>
          </a:prstGeom>
          <a:noFill/>
        </p:spPr>
        <p:txBody>
          <a:bodyPr wrap="square" rtlCol="0">
            <a:spAutoFit/>
          </a:bodyPr>
          <a:lstStyle/>
          <a:p>
            <a:r>
              <a:rPr lang="en-GB" sz="2400" dirty="0">
                <a:solidFill>
                  <a:schemeClr val="bg1"/>
                </a:solidFill>
                <a:latin typeface="Merriweather" pitchFamily="2" charset="77"/>
              </a:rPr>
              <a:t>Chosen for its robust capabilities in automating browser interactions and compatibility with multiple browsers (Chrome and Firefox).</a:t>
            </a:r>
            <a:endParaRPr lang="en-IL" sz="2400" dirty="0">
              <a:solidFill>
                <a:schemeClr val="bg1"/>
              </a:solidFill>
              <a:latin typeface="Merriweather" pitchFamily="2" charset="77"/>
            </a:endParaRPr>
          </a:p>
        </p:txBody>
      </p:sp>
      <p:pic>
        <p:nvPicPr>
          <p:cNvPr id="10" name="Picture 9">
            <a:extLst>
              <a:ext uri="{FF2B5EF4-FFF2-40B4-BE49-F238E27FC236}">
                <a16:creationId xmlns:a16="http://schemas.microsoft.com/office/drawing/2014/main" id="{7C2A4EBC-02FC-F15D-371B-A5447982DC63}"/>
              </a:ext>
            </a:extLst>
          </p:cNvPr>
          <p:cNvPicPr>
            <a:picLocks noChangeAspect="1"/>
          </p:cNvPicPr>
          <p:nvPr/>
        </p:nvPicPr>
        <p:blipFill>
          <a:blip r:embed="rId3"/>
          <a:stretch>
            <a:fillRect/>
          </a:stretch>
        </p:blipFill>
        <p:spPr>
          <a:xfrm>
            <a:off x="12674600" y="7785100"/>
            <a:ext cx="1955800" cy="4445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32657"/>
            <a:ext cx="14630400" cy="3037489"/>
          </a:xfrm>
          <a:prstGeom prst="rect">
            <a:avLst/>
          </a:prstGeom>
        </p:spPr>
      </p:pic>
      <p:sp>
        <p:nvSpPr>
          <p:cNvPr id="3" name="Text 0"/>
          <p:cNvSpPr/>
          <p:nvPr/>
        </p:nvSpPr>
        <p:spPr>
          <a:xfrm>
            <a:off x="704612" y="3070146"/>
            <a:ext cx="5039916" cy="629007"/>
          </a:xfrm>
          <a:prstGeom prst="rect">
            <a:avLst/>
          </a:prstGeom>
          <a:noFill/>
          <a:ln/>
        </p:spPr>
        <p:txBody>
          <a:bodyPr wrap="none" lIns="0" tIns="0" rIns="0" bIns="0" rtlCol="0" anchor="t"/>
          <a:lstStyle/>
          <a:p>
            <a:pPr marL="0" indent="0">
              <a:lnSpc>
                <a:spcPts val="4950"/>
              </a:lnSpc>
              <a:buNone/>
            </a:pPr>
            <a:r>
              <a:rPr lang="en-US" sz="3950" dirty="0">
                <a:solidFill>
                  <a:srgbClr val="F5F0F0"/>
                </a:solidFill>
                <a:latin typeface="Merriweather" pitchFamily="34" charset="0"/>
                <a:ea typeface="Merriweather" pitchFamily="34" charset="-122"/>
                <a:cs typeface="Merriweather" pitchFamily="34" charset="-120"/>
              </a:rPr>
              <a:t>System Architecture</a:t>
            </a:r>
            <a:endParaRPr lang="en-US" sz="3950" dirty="0"/>
          </a:p>
        </p:txBody>
      </p:sp>
      <p:pic>
        <p:nvPicPr>
          <p:cNvPr id="4" name="Image 1" descr="preencoded.png"/>
          <p:cNvPicPr>
            <a:picLocks noChangeAspect="1"/>
          </p:cNvPicPr>
          <p:nvPr/>
        </p:nvPicPr>
        <p:blipFill>
          <a:blip r:embed="rId4"/>
          <a:stretch>
            <a:fillRect/>
          </a:stretch>
        </p:blipFill>
        <p:spPr>
          <a:xfrm>
            <a:off x="704612" y="4001095"/>
            <a:ext cx="3305294" cy="805220"/>
          </a:xfrm>
          <a:prstGeom prst="rect">
            <a:avLst/>
          </a:prstGeom>
        </p:spPr>
      </p:pic>
      <p:sp>
        <p:nvSpPr>
          <p:cNvPr id="5" name="Text 1"/>
          <p:cNvSpPr/>
          <p:nvPr/>
        </p:nvSpPr>
        <p:spPr>
          <a:xfrm>
            <a:off x="905828" y="5108258"/>
            <a:ext cx="2516505" cy="314563"/>
          </a:xfrm>
          <a:prstGeom prst="rect">
            <a:avLst/>
          </a:prstGeom>
          <a:noFill/>
          <a:ln/>
        </p:spPr>
        <p:txBody>
          <a:bodyPr wrap="non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User Interface</a:t>
            </a:r>
            <a:endParaRPr lang="en-US" sz="1950" dirty="0"/>
          </a:p>
        </p:txBody>
      </p:sp>
      <p:sp>
        <p:nvSpPr>
          <p:cNvPr id="6" name="Text 2"/>
          <p:cNvSpPr/>
          <p:nvPr/>
        </p:nvSpPr>
        <p:spPr>
          <a:xfrm>
            <a:off x="905828" y="5552240"/>
            <a:ext cx="2902864" cy="1923693"/>
          </a:xfrm>
          <a:prstGeom prst="rect">
            <a:avLst/>
          </a:prstGeom>
          <a:noFill/>
          <a:ln/>
        </p:spPr>
        <p:txBody>
          <a:bodyPr wrap="square" lIns="0" tIns="0" rIns="0" bIns="0" rtlCol="0" anchor="t"/>
          <a:lstStyle/>
          <a:p>
            <a:pPr rtl="1">
              <a:lnSpc>
                <a:spcPts val="2500"/>
              </a:lnSpc>
            </a:pPr>
            <a:r>
              <a:rPr lang="en-GB" sz="1600" dirty="0"/>
              <a:t>.</a:t>
            </a:r>
            <a:r>
              <a:rPr lang="en-GB" dirty="0">
                <a:solidFill>
                  <a:schemeClr val="bg1"/>
                </a:solidFill>
                <a:latin typeface="Merriweather" pitchFamily="2" charset="77"/>
              </a:rPr>
              <a:t>The User Interface (UI) represents the part of the system where users interact directl</a:t>
            </a:r>
            <a:r>
              <a:rPr lang="en-GB" sz="1600" dirty="0">
                <a:solidFill>
                  <a:schemeClr val="bg1"/>
                </a:solidFill>
                <a:latin typeface="Merriweather" pitchFamily="2" charset="77"/>
              </a:rPr>
              <a:t>y</a:t>
            </a:r>
            <a:endParaRPr lang="en-US" sz="1550" dirty="0"/>
          </a:p>
        </p:txBody>
      </p:sp>
      <p:pic>
        <p:nvPicPr>
          <p:cNvPr id="7" name="Image 2" descr="preencoded.png"/>
          <p:cNvPicPr>
            <a:picLocks noChangeAspect="1"/>
          </p:cNvPicPr>
          <p:nvPr/>
        </p:nvPicPr>
        <p:blipFill>
          <a:blip r:embed="rId5"/>
          <a:stretch>
            <a:fillRect/>
          </a:stretch>
        </p:blipFill>
        <p:spPr>
          <a:xfrm>
            <a:off x="4009906" y="4001095"/>
            <a:ext cx="3305294" cy="805220"/>
          </a:xfrm>
          <a:prstGeom prst="rect">
            <a:avLst/>
          </a:prstGeom>
        </p:spPr>
      </p:pic>
      <p:sp>
        <p:nvSpPr>
          <p:cNvPr id="8" name="Text 3"/>
          <p:cNvSpPr/>
          <p:nvPr/>
        </p:nvSpPr>
        <p:spPr>
          <a:xfrm>
            <a:off x="4211122" y="5108258"/>
            <a:ext cx="2594134" cy="314563"/>
          </a:xfrm>
          <a:prstGeom prst="rect">
            <a:avLst/>
          </a:prstGeom>
          <a:noFill/>
          <a:ln/>
        </p:spPr>
        <p:txBody>
          <a:bodyPr wrap="non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Business Logic Layer</a:t>
            </a:r>
            <a:endParaRPr lang="en-US" sz="1950" dirty="0"/>
          </a:p>
        </p:txBody>
      </p:sp>
      <p:sp>
        <p:nvSpPr>
          <p:cNvPr id="9" name="Text 4"/>
          <p:cNvSpPr/>
          <p:nvPr/>
        </p:nvSpPr>
        <p:spPr>
          <a:xfrm>
            <a:off x="4211122" y="5543550"/>
            <a:ext cx="2902863" cy="1932384"/>
          </a:xfrm>
          <a:prstGeom prst="rect">
            <a:avLst/>
          </a:prstGeom>
          <a:noFill/>
          <a:ln/>
        </p:spPr>
        <p:txBody>
          <a:bodyPr wrap="square" lIns="0" tIns="0" rIns="0" bIns="0" rtlCol="0" anchor="t"/>
          <a:lstStyle/>
          <a:p>
            <a:pPr marL="0" indent="0" algn="r" defTabSz="914400" rtl="1" eaLnBrk="1" latinLnBrk="0" hangingPunct="1">
              <a:lnSpc>
                <a:spcPts val="2500"/>
              </a:lnSpc>
              <a:buNone/>
            </a:pPr>
            <a:endParaRPr lang="en-US" sz="1550" dirty="0"/>
          </a:p>
        </p:txBody>
      </p:sp>
      <p:pic>
        <p:nvPicPr>
          <p:cNvPr id="10" name="Image 3" descr="preencoded.png"/>
          <p:cNvPicPr>
            <a:picLocks noChangeAspect="1"/>
          </p:cNvPicPr>
          <p:nvPr/>
        </p:nvPicPr>
        <p:blipFill>
          <a:blip r:embed="rId6"/>
          <a:stretch>
            <a:fillRect/>
          </a:stretch>
        </p:blipFill>
        <p:spPr>
          <a:xfrm>
            <a:off x="7315200" y="4001095"/>
            <a:ext cx="3305294" cy="805220"/>
          </a:xfrm>
          <a:prstGeom prst="rect">
            <a:avLst/>
          </a:prstGeom>
        </p:spPr>
      </p:pic>
      <p:sp>
        <p:nvSpPr>
          <p:cNvPr id="11" name="Text 5"/>
          <p:cNvSpPr/>
          <p:nvPr/>
        </p:nvSpPr>
        <p:spPr>
          <a:xfrm>
            <a:off x="7516416" y="5108258"/>
            <a:ext cx="2516505" cy="314563"/>
          </a:xfrm>
          <a:prstGeom prst="rect">
            <a:avLst/>
          </a:prstGeom>
          <a:noFill/>
          <a:ln/>
        </p:spPr>
        <p:txBody>
          <a:bodyPr wrap="non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Data Access Layer</a:t>
            </a:r>
            <a:endParaRPr lang="en-US" sz="1950" dirty="0"/>
          </a:p>
        </p:txBody>
      </p:sp>
      <p:sp>
        <p:nvSpPr>
          <p:cNvPr id="12" name="Text 6"/>
          <p:cNvSpPr/>
          <p:nvPr/>
        </p:nvSpPr>
        <p:spPr>
          <a:xfrm>
            <a:off x="7516416" y="5543550"/>
            <a:ext cx="2902863" cy="1610320"/>
          </a:xfrm>
          <a:prstGeom prst="rect">
            <a:avLst/>
          </a:prstGeom>
          <a:noFill/>
          <a:ln/>
        </p:spPr>
        <p:txBody>
          <a:bodyPr wrap="square" lIns="0" tIns="0" rIns="0" bIns="0" rtlCol="0" anchor="t"/>
          <a:lstStyle/>
          <a:p>
            <a:pPr marL="0" indent="0" algn="r" defTabSz="914400" rtl="1" eaLnBrk="1" latinLnBrk="0" hangingPunct="1">
              <a:lnSpc>
                <a:spcPts val="2500"/>
              </a:lnSpc>
              <a:buNone/>
            </a:pPr>
            <a:endParaRPr lang="en-US" sz="1550" dirty="0"/>
          </a:p>
        </p:txBody>
      </p:sp>
      <p:pic>
        <p:nvPicPr>
          <p:cNvPr id="13" name="Image 4" descr="preencoded.png"/>
          <p:cNvPicPr>
            <a:picLocks noChangeAspect="1"/>
          </p:cNvPicPr>
          <p:nvPr/>
        </p:nvPicPr>
        <p:blipFill>
          <a:blip r:embed="rId7"/>
          <a:stretch>
            <a:fillRect/>
          </a:stretch>
        </p:blipFill>
        <p:spPr>
          <a:xfrm>
            <a:off x="10620494" y="4001095"/>
            <a:ext cx="3305294" cy="805220"/>
          </a:xfrm>
          <a:prstGeom prst="rect">
            <a:avLst/>
          </a:prstGeom>
        </p:spPr>
      </p:pic>
      <p:sp>
        <p:nvSpPr>
          <p:cNvPr id="14" name="Text 7"/>
          <p:cNvSpPr/>
          <p:nvPr/>
        </p:nvSpPr>
        <p:spPr>
          <a:xfrm>
            <a:off x="10821710" y="5108258"/>
            <a:ext cx="2516505" cy="314563"/>
          </a:xfrm>
          <a:prstGeom prst="rect">
            <a:avLst/>
          </a:prstGeom>
          <a:noFill/>
          <a:ln/>
        </p:spPr>
        <p:txBody>
          <a:bodyPr wrap="non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Database</a:t>
            </a:r>
            <a:endParaRPr lang="en-US" sz="1950" dirty="0"/>
          </a:p>
        </p:txBody>
      </p:sp>
      <p:sp>
        <p:nvSpPr>
          <p:cNvPr id="15" name="Text 8"/>
          <p:cNvSpPr/>
          <p:nvPr/>
        </p:nvSpPr>
        <p:spPr>
          <a:xfrm>
            <a:off x="10821710" y="5543550"/>
            <a:ext cx="2902863" cy="1610320"/>
          </a:xfrm>
          <a:prstGeom prst="rect">
            <a:avLst/>
          </a:prstGeom>
          <a:noFill/>
          <a:ln/>
        </p:spPr>
        <p:txBody>
          <a:bodyPr wrap="square" lIns="0" tIns="0" rIns="0" bIns="0" rtlCol="0" anchor="t"/>
          <a:lstStyle/>
          <a:p>
            <a:pPr marL="0" indent="0" algn="l">
              <a:lnSpc>
                <a:spcPts val="2500"/>
              </a:lnSpc>
              <a:buNone/>
            </a:pPr>
            <a:r>
              <a:rPr lang="en-US" sz="1550" dirty="0">
                <a:solidFill>
                  <a:srgbClr val="E2E6E9"/>
                </a:solidFill>
                <a:latin typeface="Merriweather" pitchFamily="34" charset="0"/>
                <a:ea typeface="Merriweather" pitchFamily="34" charset="-122"/>
                <a:cs typeface="Merriweather" pitchFamily="34" charset="-120"/>
              </a:rPr>
              <a:t>The database stores all the critical banking information, including customer details, account balances, and transaction history.</a:t>
            </a:r>
            <a:endParaRPr lang="en-US" sz="1550" dirty="0"/>
          </a:p>
        </p:txBody>
      </p:sp>
      <p:sp>
        <p:nvSpPr>
          <p:cNvPr id="17" name="TextBox 16">
            <a:extLst>
              <a:ext uri="{FF2B5EF4-FFF2-40B4-BE49-F238E27FC236}">
                <a16:creationId xmlns:a16="http://schemas.microsoft.com/office/drawing/2014/main" id="{20B8E068-C8F4-F583-7EE4-93DBC794A0BA}"/>
              </a:ext>
            </a:extLst>
          </p:cNvPr>
          <p:cNvSpPr txBox="1"/>
          <p:nvPr/>
        </p:nvSpPr>
        <p:spPr>
          <a:xfrm>
            <a:off x="4009906" y="5552241"/>
            <a:ext cx="3456384" cy="1477328"/>
          </a:xfrm>
          <a:prstGeom prst="rect">
            <a:avLst/>
          </a:prstGeom>
          <a:noFill/>
        </p:spPr>
        <p:txBody>
          <a:bodyPr wrap="square">
            <a:spAutoFit/>
          </a:bodyPr>
          <a:lstStyle/>
          <a:p>
            <a:pPr marL="0" defTabSz="914400" rtl="1" eaLnBrk="1" latinLnBrk="0" hangingPunct="1"/>
            <a:r>
              <a:rPr lang="en-GB" dirty="0">
                <a:solidFill>
                  <a:schemeClr val="bg1"/>
                </a:solidFill>
                <a:latin typeface="Merriweather" pitchFamily="2" charset="77"/>
              </a:rPr>
              <a:t>This layer contains the core logic of the system, responsible for processing data, enforcing rules, and decision-making.</a:t>
            </a:r>
            <a:endParaRPr lang="en-IL" dirty="0">
              <a:solidFill>
                <a:schemeClr val="bg1"/>
              </a:solidFill>
              <a:latin typeface="Merriweather" pitchFamily="2" charset="77"/>
            </a:endParaRPr>
          </a:p>
        </p:txBody>
      </p:sp>
      <p:sp>
        <p:nvSpPr>
          <p:cNvPr id="18" name="TextBox 17">
            <a:extLst>
              <a:ext uri="{FF2B5EF4-FFF2-40B4-BE49-F238E27FC236}">
                <a16:creationId xmlns:a16="http://schemas.microsoft.com/office/drawing/2014/main" id="{21D9EA5C-62D3-272A-0F73-90B6C4FCE52B}"/>
              </a:ext>
            </a:extLst>
          </p:cNvPr>
          <p:cNvSpPr txBox="1"/>
          <p:nvPr/>
        </p:nvSpPr>
        <p:spPr>
          <a:xfrm>
            <a:off x="7667505" y="5543550"/>
            <a:ext cx="2326006" cy="1200329"/>
          </a:xfrm>
          <a:prstGeom prst="rect">
            <a:avLst/>
          </a:prstGeom>
          <a:noFill/>
        </p:spPr>
        <p:txBody>
          <a:bodyPr wrap="square" rtlCol="0">
            <a:spAutoFit/>
          </a:bodyPr>
          <a:lstStyle/>
          <a:p>
            <a:r>
              <a:rPr lang="en-GB" dirty="0">
                <a:solidFill>
                  <a:schemeClr val="bg1"/>
                </a:solidFill>
                <a:latin typeface="Merriweather" pitchFamily="2" charset="77"/>
              </a:rPr>
              <a:t>The Access Data Layer handles secure database interactions.</a:t>
            </a:r>
          </a:p>
        </p:txBody>
      </p:sp>
      <p:pic>
        <p:nvPicPr>
          <p:cNvPr id="16" name="Picture 15">
            <a:extLst>
              <a:ext uri="{FF2B5EF4-FFF2-40B4-BE49-F238E27FC236}">
                <a16:creationId xmlns:a16="http://schemas.microsoft.com/office/drawing/2014/main" id="{0B00C35B-7E9B-33D5-BF6D-15D2C565AC73}"/>
              </a:ext>
            </a:extLst>
          </p:cNvPr>
          <p:cNvPicPr>
            <a:picLocks noChangeAspect="1"/>
          </p:cNvPicPr>
          <p:nvPr/>
        </p:nvPicPr>
        <p:blipFill>
          <a:blip r:embed="rId8"/>
          <a:stretch>
            <a:fillRect/>
          </a:stretch>
        </p:blipFill>
        <p:spPr>
          <a:xfrm>
            <a:off x="12589199" y="7752443"/>
            <a:ext cx="1955800" cy="4445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alpha val="83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B700EAE-CB64-31EE-F5CA-4E1FC69E49AC}"/>
              </a:ext>
            </a:extLst>
          </p:cNvPr>
          <p:cNvPicPr>
            <a:picLocks noChangeAspect="1"/>
          </p:cNvPicPr>
          <p:nvPr/>
        </p:nvPicPr>
        <p:blipFill>
          <a:blip r:embed="rId3"/>
          <a:stretch>
            <a:fillRect/>
          </a:stretch>
        </p:blipFill>
        <p:spPr>
          <a:xfrm>
            <a:off x="1891145" y="914400"/>
            <a:ext cx="10349345" cy="6172200"/>
          </a:xfrm>
          <a:prstGeom prst="rect">
            <a:avLst/>
          </a:prstGeom>
          <a:effectLst>
            <a:glow rad="228600">
              <a:schemeClr val="accent1">
                <a:satMod val="175000"/>
                <a:alpha val="40000"/>
              </a:schemeClr>
            </a:glow>
            <a:reflection stA="43589" endPos="0" dist="50800" dir="5400000" sy="-100000" algn="bl" rotWithShape="0"/>
            <a:softEdge rad="338913"/>
          </a:effectLst>
        </p:spPr>
      </p:pic>
      <p:pic>
        <p:nvPicPr>
          <p:cNvPr id="5" name="Picture 4">
            <a:extLst>
              <a:ext uri="{FF2B5EF4-FFF2-40B4-BE49-F238E27FC236}">
                <a16:creationId xmlns:a16="http://schemas.microsoft.com/office/drawing/2014/main" id="{748E3A73-BF29-C1FA-B45D-FF104C45CE7A}"/>
              </a:ext>
            </a:extLst>
          </p:cNvPr>
          <p:cNvPicPr>
            <a:picLocks noChangeAspect="1"/>
          </p:cNvPicPr>
          <p:nvPr/>
        </p:nvPicPr>
        <p:blipFill>
          <a:blip r:embed="rId4"/>
          <a:stretch>
            <a:fillRect/>
          </a:stretch>
        </p:blipFill>
        <p:spPr>
          <a:xfrm>
            <a:off x="12531437" y="7554457"/>
            <a:ext cx="2098964" cy="592016"/>
          </a:xfrm>
          <a:prstGeom prst="rect">
            <a:avLst/>
          </a:prstGeom>
        </p:spPr>
      </p:pic>
    </p:spTree>
    <p:extLst>
      <p:ext uri="{BB962C8B-B14F-4D97-AF65-F5344CB8AC3E}">
        <p14:creationId xmlns:p14="http://schemas.microsoft.com/office/powerpoint/2010/main" val="1754494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8" y="890468"/>
            <a:ext cx="6170771" cy="771287"/>
          </a:xfrm>
          <a:prstGeom prst="rect">
            <a:avLst/>
          </a:prstGeom>
          <a:noFill/>
          <a:ln/>
        </p:spPr>
        <p:txBody>
          <a:bodyPr wrap="non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Demo-Code</a:t>
            </a:r>
            <a:endParaRPr lang="en-US" sz="4850" dirty="0"/>
          </a:p>
        </p:txBody>
      </p:sp>
      <p:sp>
        <p:nvSpPr>
          <p:cNvPr id="4" name="Shape 1"/>
          <p:cNvSpPr/>
          <p:nvPr/>
        </p:nvSpPr>
        <p:spPr>
          <a:xfrm>
            <a:off x="6350198" y="2031921"/>
            <a:ext cx="7416403" cy="5307092"/>
          </a:xfrm>
          <a:prstGeom prst="roundRect">
            <a:avLst>
              <a:gd name="adj" fmla="val 1953"/>
            </a:avLst>
          </a:prstGeom>
          <a:noFill/>
          <a:ln w="15240">
            <a:solidFill>
              <a:srgbClr val="FFFFFF">
                <a:alpha val="24000"/>
              </a:srgbClr>
            </a:solidFill>
            <a:prstDash val="solid"/>
          </a:ln>
        </p:spPr>
      </p:sp>
      <p:sp>
        <p:nvSpPr>
          <p:cNvPr id="5" name="Shape 2"/>
          <p:cNvSpPr/>
          <p:nvPr/>
        </p:nvSpPr>
        <p:spPr>
          <a:xfrm>
            <a:off x="6365438" y="2047161"/>
            <a:ext cx="7385923" cy="1495663"/>
          </a:xfrm>
          <a:prstGeom prst="rect">
            <a:avLst/>
          </a:prstGeom>
          <a:solidFill>
            <a:srgbClr val="FFFFFF">
              <a:alpha val="4000"/>
            </a:srgbClr>
          </a:solidFill>
          <a:ln/>
        </p:spPr>
        <p:txBody>
          <a:bodyPr/>
          <a:lstStyle/>
          <a:p>
            <a:pPr marL="0" algn="r" defTabSz="914400" rtl="1" eaLnBrk="1" latinLnBrk="0" hangingPunct="1"/>
            <a:endParaRPr lang="en-IL" dirty="0"/>
          </a:p>
        </p:txBody>
      </p:sp>
      <p:sp>
        <p:nvSpPr>
          <p:cNvPr id="6" name="Text 3"/>
          <p:cNvSpPr/>
          <p:nvPr/>
        </p:nvSpPr>
        <p:spPr>
          <a:xfrm>
            <a:off x="6612255" y="2202775"/>
            <a:ext cx="6892290" cy="1184434"/>
          </a:xfrm>
          <a:prstGeom prst="rect">
            <a:avLst/>
          </a:prstGeom>
          <a:noFill/>
          <a:ln/>
        </p:spPr>
        <p:txBody>
          <a:bodyPr wrap="square" lIns="0" tIns="0" rIns="0" bIns="0" rtlCol="0" anchor="t"/>
          <a:lstStyle/>
          <a:p>
            <a:pPr marL="0" indent="0">
              <a:lnSpc>
                <a:spcPts val="3100"/>
              </a:lnSpc>
              <a:buNone/>
            </a:pPr>
            <a:endParaRPr lang="en-US" sz="1900" dirty="0"/>
          </a:p>
        </p:txBody>
      </p:sp>
      <p:sp>
        <p:nvSpPr>
          <p:cNvPr id="7" name="Shape 4"/>
          <p:cNvSpPr/>
          <p:nvPr/>
        </p:nvSpPr>
        <p:spPr>
          <a:xfrm>
            <a:off x="6365438" y="3542824"/>
            <a:ext cx="7385923" cy="706041"/>
          </a:xfrm>
          <a:prstGeom prst="rect">
            <a:avLst/>
          </a:prstGeom>
          <a:solidFill>
            <a:srgbClr val="000000">
              <a:alpha val="4000"/>
            </a:srgbClr>
          </a:solidFill>
          <a:ln/>
        </p:spPr>
      </p:sp>
      <p:sp>
        <p:nvSpPr>
          <p:cNvPr id="8" name="Text 5"/>
          <p:cNvSpPr/>
          <p:nvPr/>
        </p:nvSpPr>
        <p:spPr>
          <a:xfrm>
            <a:off x="6612255" y="3698438"/>
            <a:ext cx="6892290" cy="394811"/>
          </a:xfrm>
          <a:prstGeom prst="rect">
            <a:avLst/>
          </a:prstGeom>
          <a:noFill/>
          <a:ln/>
        </p:spPr>
        <p:txBody>
          <a:bodyPr wrap="none" lIns="0" tIns="0" rIns="0" bIns="0" rtlCol="0" anchor="t"/>
          <a:lstStyle/>
          <a:p>
            <a:pPr marL="0" indent="0">
              <a:lnSpc>
                <a:spcPts val="3100"/>
              </a:lnSpc>
              <a:buNone/>
            </a:pPr>
            <a:endParaRPr lang="en-US" sz="1900" dirty="0"/>
          </a:p>
        </p:txBody>
      </p:sp>
      <p:sp>
        <p:nvSpPr>
          <p:cNvPr id="9" name="Shape 6"/>
          <p:cNvSpPr/>
          <p:nvPr/>
        </p:nvSpPr>
        <p:spPr>
          <a:xfrm>
            <a:off x="6365438" y="4248864"/>
            <a:ext cx="7385923" cy="3074908"/>
          </a:xfrm>
          <a:prstGeom prst="rect">
            <a:avLst/>
          </a:prstGeom>
          <a:solidFill>
            <a:srgbClr val="FFFFFF">
              <a:alpha val="4000"/>
            </a:srgbClr>
          </a:solidFill>
          <a:ln/>
        </p:spPr>
      </p:sp>
      <p:sp>
        <p:nvSpPr>
          <p:cNvPr id="10" name="Text 7"/>
          <p:cNvSpPr/>
          <p:nvPr/>
        </p:nvSpPr>
        <p:spPr>
          <a:xfrm>
            <a:off x="6612255" y="4404479"/>
            <a:ext cx="6892290" cy="2763679"/>
          </a:xfrm>
          <a:prstGeom prst="rect">
            <a:avLst/>
          </a:prstGeom>
          <a:noFill/>
          <a:ln/>
        </p:spPr>
        <p:txBody>
          <a:bodyPr wrap="square" lIns="0" tIns="0" rIns="0" bIns="0" rtlCol="0" anchor="t"/>
          <a:lstStyle/>
          <a:p>
            <a:pPr marL="0" indent="0" algn="r" defTabSz="914400" rtl="1" eaLnBrk="1" latinLnBrk="0" hangingPunct="1">
              <a:lnSpc>
                <a:spcPts val="3100"/>
              </a:lnSpc>
              <a:buNone/>
            </a:pPr>
            <a:endParaRPr lang="en-US" sz="1900" dirty="0"/>
          </a:p>
        </p:txBody>
      </p:sp>
      <p:pic>
        <p:nvPicPr>
          <p:cNvPr id="11" name="Picture 10">
            <a:extLst>
              <a:ext uri="{FF2B5EF4-FFF2-40B4-BE49-F238E27FC236}">
                <a16:creationId xmlns:a16="http://schemas.microsoft.com/office/drawing/2014/main" id="{00438E22-A340-CFD7-B868-DDC27FF780CD}"/>
              </a:ext>
            </a:extLst>
          </p:cNvPr>
          <p:cNvPicPr>
            <a:picLocks noChangeAspect="1"/>
          </p:cNvPicPr>
          <p:nvPr/>
        </p:nvPicPr>
        <p:blipFill>
          <a:blip r:embed="rId4"/>
          <a:stretch>
            <a:fillRect/>
          </a:stretch>
        </p:blipFill>
        <p:spPr>
          <a:xfrm>
            <a:off x="12608469" y="7681745"/>
            <a:ext cx="1955800" cy="4445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1450</TotalTime>
  <Words>764</Words>
  <Application>Microsoft Macintosh PowerPoint</Application>
  <PresentationFormat>Custom</PresentationFormat>
  <Paragraphs>73</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vt:lpstr>
      <vt:lpstr>Merriweather</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נרג'יס אבו רביעה</cp:lastModifiedBy>
  <cp:revision>13</cp:revision>
  <dcterms:created xsi:type="dcterms:W3CDTF">2024-11-30T18:56:49Z</dcterms:created>
  <dcterms:modified xsi:type="dcterms:W3CDTF">2024-12-08T08:20:08Z</dcterms:modified>
</cp:coreProperties>
</file>